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1"/>
  </p:sldMasterIdLst>
  <p:notesMasterIdLst>
    <p:notesMasterId r:id="rId44"/>
  </p:notesMasterIdLst>
  <p:sldIdLst>
    <p:sldId id="256" r:id="rId2"/>
    <p:sldId id="280" r:id="rId3"/>
    <p:sldId id="304" r:id="rId4"/>
    <p:sldId id="344" r:id="rId5"/>
    <p:sldId id="343" r:id="rId6"/>
    <p:sldId id="345" r:id="rId7"/>
    <p:sldId id="346" r:id="rId8"/>
    <p:sldId id="305" r:id="rId9"/>
    <p:sldId id="347" r:id="rId10"/>
    <p:sldId id="348" r:id="rId11"/>
    <p:sldId id="356" r:id="rId12"/>
    <p:sldId id="357" r:id="rId13"/>
    <p:sldId id="358" r:id="rId14"/>
    <p:sldId id="359" r:id="rId15"/>
    <p:sldId id="352" r:id="rId16"/>
    <p:sldId id="353" r:id="rId17"/>
    <p:sldId id="354" r:id="rId18"/>
    <p:sldId id="361" r:id="rId19"/>
    <p:sldId id="360" r:id="rId20"/>
    <p:sldId id="362" r:id="rId21"/>
    <p:sldId id="363" r:id="rId22"/>
    <p:sldId id="364" r:id="rId23"/>
    <p:sldId id="365" r:id="rId24"/>
    <p:sldId id="366" r:id="rId25"/>
    <p:sldId id="367" r:id="rId26"/>
    <p:sldId id="368" r:id="rId27"/>
    <p:sldId id="369" r:id="rId28"/>
    <p:sldId id="370" r:id="rId29"/>
    <p:sldId id="371" r:id="rId30"/>
    <p:sldId id="382" r:id="rId31"/>
    <p:sldId id="372" r:id="rId32"/>
    <p:sldId id="373" r:id="rId33"/>
    <p:sldId id="374" r:id="rId34"/>
    <p:sldId id="375" r:id="rId35"/>
    <p:sldId id="376" r:id="rId36"/>
    <p:sldId id="377" r:id="rId37"/>
    <p:sldId id="383" r:id="rId38"/>
    <p:sldId id="378" r:id="rId39"/>
    <p:sldId id="379" r:id="rId40"/>
    <p:sldId id="384" r:id="rId41"/>
    <p:sldId id="380" r:id="rId42"/>
    <p:sldId id="381" r:id="rId43"/>
  </p:sldIdLst>
  <p:sldSz cx="22758400" cy="12801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72" autoAdjust="0"/>
    <p:restoredTop sz="92569"/>
  </p:normalViewPr>
  <p:slideViewPr>
    <p:cSldViewPr snapToGrid="0">
      <p:cViewPr>
        <p:scale>
          <a:sx n="43" d="100"/>
          <a:sy n="43" d="100"/>
        </p:scale>
        <p:origin x="2120" y="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5336AE-7D9C-B142-99E5-3E0275CA63FC}" type="datetimeFigureOut">
              <a:rPr lang="it-IT" smtClean="0"/>
              <a:t>19/04/20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A98B6-2AC1-DE45-8177-54CB15F16174}" type="slidenum">
              <a:rPr lang="it-IT" smtClean="0"/>
              <a:t>‹n.›</a:t>
            </a:fld>
            <a:endParaRPr lang="it-IT"/>
          </a:p>
        </p:txBody>
      </p:sp>
    </p:spTree>
    <p:extLst>
      <p:ext uri="{BB962C8B-B14F-4D97-AF65-F5344CB8AC3E}">
        <p14:creationId xmlns:p14="http://schemas.microsoft.com/office/powerpoint/2010/main" val="1006884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155916" y="2702561"/>
            <a:ext cx="16474562" cy="6215218"/>
          </a:xfrm>
        </p:spPr>
        <p:txBody>
          <a:bodyPr anchor="b"/>
          <a:lstStyle>
            <a:lvl1pPr>
              <a:defRPr sz="13440"/>
            </a:lvl1pPr>
          </a:lstStyle>
          <a:p>
            <a:r>
              <a:rPr lang="it-IT" smtClean="0"/>
              <a:t>Fare clic per modificare stile</a:t>
            </a:r>
            <a:endParaRPr lang="en-US" dirty="0"/>
          </a:p>
        </p:txBody>
      </p:sp>
      <p:sp>
        <p:nvSpPr>
          <p:cNvPr id="3" name="Subtitle 2"/>
          <p:cNvSpPr>
            <a:spLocks noGrp="1"/>
          </p:cNvSpPr>
          <p:nvPr>
            <p:ph type="subTitle" idx="1"/>
          </p:nvPr>
        </p:nvSpPr>
        <p:spPr>
          <a:xfrm>
            <a:off x="2155916" y="8917776"/>
            <a:ext cx="16474562" cy="1607984"/>
          </a:xfrm>
        </p:spPr>
        <p:txBody>
          <a:bodyPr anchor="t"/>
          <a:lstStyle>
            <a:lvl1pPr marL="0" indent="0" algn="l">
              <a:buNone/>
              <a:defRPr cap="all">
                <a:solidFill>
                  <a:schemeClr val="accent1"/>
                </a:solidFill>
              </a:defRPr>
            </a:lvl1pPr>
            <a:lvl2pPr marL="853455" indent="0" algn="ctr">
              <a:buNone/>
              <a:defRPr>
                <a:solidFill>
                  <a:schemeClr val="tx1">
                    <a:tint val="75000"/>
                  </a:schemeClr>
                </a:solidFill>
              </a:defRPr>
            </a:lvl2pPr>
            <a:lvl3pPr marL="1706910" indent="0" algn="ctr">
              <a:buNone/>
              <a:defRPr>
                <a:solidFill>
                  <a:schemeClr val="tx1">
                    <a:tint val="75000"/>
                  </a:schemeClr>
                </a:solidFill>
              </a:defRPr>
            </a:lvl3pPr>
            <a:lvl4pPr marL="2560366" indent="0" algn="ctr">
              <a:buNone/>
              <a:defRPr>
                <a:solidFill>
                  <a:schemeClr val="tx1">
                    <a:tint val="75000"/>
                  </a:schemeClr>
                </a:solidFill>
              </a:defRPr>
            </a:lvl4pPr>
            <a:lvl5pPr marL="3413821" indent="0" algn="ctr">
              <a:buNone/>
              <a:defRPr>
                <a:solidFill>
                  <a:schemeClr val="tx1">
                    <a:tint val="75000"/>
                  </a:schemeClr>
                </a:solidFill>
              </a:defRPr>
            </a:lvl5pPr>
            <a:lvl6pPr marL="4267276" indent="0" algn="ctr">
              <a:buNone/>
              <a:defRPr>
                <a:solidFill>
                  <a:schemeClr val="tx1">
                    <a:tint val="75000"/>
                  </a:schemeClr>
                </a:solidFill>
              </a:defRPr>
            </a:lvl6pPr>
            <a:lvl7pPr marL="5120731" indent="0" algn="ctr">
              <a:buNone/>
              <a:defRPr>
                <a:solidFill>
                  <a:schemeClr val="tx1">
                    <a:tint val="75000"/>
                  </a:schemeClr>
                </a:solidFill>
              </a:defRPr>
            </a:lvl7pPr>
            <a:lvl8pPr marL="5974187" indent="0" algn="ctr">
              <a:buNone/>
              <a:defRPr>
                <a:solidFill>
                  <a:schemeClr val="tx1">
                    <a:tint val="75000"/>
                  </a:schemeClr>
                </a:solidFill>
              </a:defRPr>
            </a:lvl8pPr>
            <a:lvl9pPr marL="6827642"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55919" y="8961096"/>
            <a:ext cx="16474560" cy="1057911"/>
          </a:xfrm>
        </p:spPr>
        <p:txBody>
          <a:bodyPr anchor="b">
            <a:normAutofit/>
          </a:bodyPr>
          <a:lstStyle>
            <a:lvl1pPr algn="l">
              <a:defRPr sz="4480" b="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2155916" y="1280160"/>
            <a:ext cx="16474562" cy="67959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987"/>
            </a:lvl1pPr>
            <a:lvl2pPr marL="853455" indent="0">
              <a:buNone/>
              <a:defRPr sz="2987"/>
            </a:lvl2pPr>
            <a:lvl3pPr marL="1706910" indent="0">
              <a:buNone/>
              <a:defRPr sz="2987"/>
            </a:lvl3pPr>
            <a:lvl4pPr marL="2560366" indent="0">
              <a:buNone/>
              <a:defRPr sz="2987"/>
            </a:lvl4pPr>
            <a:lvl5pPr marL="3413821" indent="0">
              <a:buNone/>
              <a:defRPr sz="2987"/>
            </a:lvl5pPr>
            <a:lvl6pPr marL="4267276" indent="0">
              <a:buNone/>
              <a:defRPr sz="2987"/>
            </a:lvl6pPr>
            <a:lvl7pPr marL="5120731" indent="0">
              <a:buNone/>
              <a:defRPr sz="2987"/>
            </a:lvl7pPr>
            <a:lvl8pPr marL="5974187" indent="0">
              <a:buNone/>
              <a:defRPr sz="2987"/>
            </a:lvl8pPr>
            <a:lvl9pPr marL="6827642" indent="0">
              <a:buNone/>
              <a:defRPr sz="2987"/>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2155918" y="10019007"/>
            <a:ext cx="16474558" cy="921596"/>
          </a:xfrm>
        </p:spPr>
        <p:txBody>
          <a:bodyPr>
            <a:normAutofit/>
          </a:bodyPr>
          <a:lstStyle>
            <a:lvl1pPr marL="0" indent="0">
              <a:buNone/>
              <a:defRPr sz="2240"/>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4/19/20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155915" y="2702560"/>
            <a:ext cx="16474563" cy="3698240"/>
          </a:xfrm>
        </p:spPr>
        <p:txBody>
          <a:bodyPr/>
          <a:lstStyle>
            <a:lvl1pPr>
              <a:defRPr sz="8960"/>
            </a:lvl1pPr>
          </a:lstStyle>
          <a:p>
            <a:r>
              <a:rPr lang="it-IT" smtClean="0"/>
              <a:t>Fare clic per modificare stile</a:t>
            </a:r>
            <a:endParaRPr lang="en-US" dirty="0"/>
          </a:p>
        </p:txBody>
      </p:sp>
      <p:sp>
        <p:nvSpPr>
          <p:cNvPr id="8" name="Text Placeholder 3"/>
          <p:cNvSpPr>
            <a:spLocks noGrp="1"/>
          </p:cNvSpPr>
          <p:nvPr>
            <p:ph type="body" sz="half" idx="2"/>
          </p:nvPr>
        </p:nvSpPr>
        <p:spPr>
          <a:xfrm>
            <a:off x="2155915" y="6827520"/>
            <a:ext cx="16474563" cy="4409440"/>
          </a:xfrm>
        </p:spPr>
        <p:txBody>
          <a:bodyPr anchor="ctr">
            <a:normAutofit/>
          </a:bodyPr>
          <a:lstStyle>
            <a:lvl1pPr marL="0" indent="0">
              <a:buNone/>
              <a:defRPr sz="3360"/>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939629" y="2702560"/>
            <a:ext cx="14932055" cy="4336965"/>
          </a:xfrm>
        </p:spPr>
        <p:txBody>
          <a:bodyPr/>
          <a:lstStyle>
            <a:lvl1pPr>
              <a:defRPr sz="8960"/>
            </a:lvl1pPr>
          </a:lstStyle>
          <a:p>
            <a:r>
              <a:rPr lang="it-IT" smtClean="0"/>
              <a:t>Fare clic per modificare stile</a:t>
            </a:r>
            <a:endParaRPr lang="en-US" dirty="0"/>
          </a:p>
        </p:txBody>
      </p:sp>
      <p:sp>
        <p:nvSpPr>
          <p:cNvPr id="14" name="Text Placeholder 3"/>
          <p:cNvSpPr>
            <a:spLocks noGrp="1"/>
          </p:cNvSpPr>
          <p:nvPr>
            <p:ph type="body" sz="half" idx="13"/>
          </p:nvPr>
        </p:nvSpPr>
        <p:spPr>
          <a:xfrm>
            <a:off x="3603413" y="7039525"/>
            <a:ext cx="13786879" cy="638725"/>
          </a:xfrm>
        </p:spPr>
        <p:txBody>
          <a:bodyPr anchor="t">
            <a:normAutofit/>
          </a:bodyPr>
          <a:lstStyle>
            <a:lvl1pPr marL="0" indent="0">
              <a:buNone/>
              <a:defRPr lang="en-US" sz="2613" b="0" i="0" kern="1200" cap="small" dirty="0">
                <a:solidFill>
                  <a:schemeClr val="accent1"/>
                </a:solidFill>
                <a:latin typeface="+mj-lt"/>
                <a:ea typeface="+mj-ea"/>
                <a:cs typeface="+mj-cs"/>
              </a:defRPr>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10" name="Text Placeholder 3"/>
          <p:cNvSpPr>
            <a:spLocks noGrp="1"/>
          </p:cNvSpPr>
          <p:nvPr>
            <p:ph type="body" sz="half" idx="2"/>
          </p:nvPr>
        </p:nvSpPr>
        <p:spPr>
          <a:xfrm>
            <a:off x="2155915" y="8121226"/>
            <a:ext cx="16474563" cy="3129280"/>
          </a:xfrm>
        </p:spPr>
        <p:txBody>
          <a:bodyPr anchor="ctr">
            <a:normAutofit/>
          </a:bodyPr>
          <a:lstStyle>
            <a:lvl1pPr marL="0" indent="0">
              <a:buNone/>
              <a:defRPr sz="3360"/>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
        <p:nvSpPr>
          <p:cNvPr id="11" name="TextBox 10"/>
          <p:cNvSpPr txBox="1"/>
          <p:nvPr/>
        </p:nvSpPr>
        <p:spPr>
          <a:xfrm>
            <a:off x="1676818" y="1813005"/>
            <a:ext cx="1496902" cy="359701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22774" dirty="0"/>
              <a:t>“</a:t>
            </a:r>
          </a:p>
        </p:txBody>
      </p:sp>
      <p:sp>
        <p:nvSpPr>
          <p:cNvPr id="13" name="TextBox 12"/>
          <p:cNvSpPr txBox="1"/>
          <p:nvPr/>
        </p:nvSpPr>
        <p:spPr>
          <a:xfrm>
            <a:off x="17416915" y="4879069"/>
            <a:ext cx="1496902" cy="359701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22774"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155915" y="5831842"/>
            <a:ext cx="16474563" cy="3085936"/>
          </a:xfrm>
        </p:spPr>
        <p:txBody>
          <a:bodyPr anchor="b"/>
          <a:lstStyle>
            <a:lvl1pPr algn="l">
              <a:defRPr sz="7467" b="0" cap="none"/>
            </a:lvl1pPr>
          </a:lstStyle>
          <a:p>
            <a:r>
              <a:rPr lang="it-IT" smtClean="0"/>
              <a:t>Fare clic per modificare stile</a:t>
            </a:r>
            <a:endParaRPr lang="en-US" dirty="0"/>
          </a:p>
        </p:txBody>
      </p:sp>
      <p:sp>
        <p:nvSpPr>
          <p:cNvPr id="3" name="Text Placeholder 2"/>
          <p:cNvSpPr>
            <a:spLocks noGrp="1"/>
          </p:cNvSpPr>
          <p:nvPr>
            <p:ph type="body" idx="1"/>
          </p:nvPr>
        </p:nvSpPr>
        <p:spPr>
          <a:xfrm>
            <a:off x="2155916" y="8917778"/>
            <a:ext cx="16474562" cy="1606080"/>
          </a:xfrm>
        </p:spPr>
        <p:txBody>
          <a:bodyPr anchor="t"/>
          <a:lstStyle>
            <a:lvl1pPr marL="0" indent="0" algn="l">
              <a:buNone/>
              <a:defRPr sz="3733" cap="none">
                <a:solidFill>
                  <a:schemeClr val="accent1"/>
                </a:solidFill>
              </a:defRPr>
            </a:lvl1pPr>
            <a:lvl2pPr marL="853455" indent="0">
              <a:buNone/>
              <a:defRPr sz="3360">
                <a:solidFill>
                  <a:schemeClr val="tx1">
                    <a:tint val="75000"/>
                  </a:schemeClr>
                </a:solidFill>
              </a:defRPr>
            </a:lvl2pPr>
            <a:lvl3pPr marL="1706910" indent="0">
              <a:buNone/>
              <a:defRPr sz="2987">
                <a:solidFill>
                  <a:schemeClr val="tx1">
                    <a:tint val="75000"/>
                  </a:schemeClr>
                </a:solidFill>
              </a:defRPr>
            </a:lvl3pPr>
            <a:lvl4pPr marL="2560366" indent="0">
              <a:buNone/>
              <a:defRPr sz="2613">
                <a:solidFill>
                  <a:schemeClr val="tx1">
                    <a:tint val="75000"/>
                  </a:schemeClr>
                </a:solidFill>
              </a:defRPr>
            </a:lvl4pPr>
            <a:lvl5pPr marL="3413821" indent="0">
              <a:buNone/>
              <a:defRPr sz="2613">
                <a:solidFill>
                  <a:schemeClr val="tx1">
                    <a:tint val="75000"/>
                  </a:schemeClr>
                </a:solidFill>
              </a:defRPr>
            </a:lvl5pPr>
            <a:lvl6pPr marL="4267276" indent="0">
              <a:buNone/>
              <a:defRPr sz="2613">
                <a:solidFill>
                  <a:schemeClr val="tx1">
                    <a:tint val="75000"/>
                  </a:schemeClr>
                </a:solidFill>
              </a:defRPr>
            </a:lvl6pPr>
            <a:lvl7pPr marL="5120731" indent="0">
              <a:buNone/>
              <a:defRPr sz="2613">
                <a:solidFill>
                  <a:schemeClr val="tx1">
                    <a:tint val="75000"/>
                  </a:schemeClr>
                </a:solidFill>
              </a:defRPr>
            </a:lvl7pPr>
            <a:lvl8pPr marL="5974187" indent="0">
              <a:buNone/>
              <a:defRPr sz="2613">
                <a:solidFill>
                  <a:schemeClr val="tx1">
                    <a:tint val="75000"/>
                  </a:schemeClr>
                </a:solidFill>
              </a:defRPr>
            </a:lvl8pPr>
            <a:lvl9pPr marL="6827642" indent="0">
              <a:buNone/>
              <a:defRPr sz="2613">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7840"/>
            </a:lvl1pPr>
          </a:lstStyle>
          <a:p>
            <a:r>
              <a:rPr lang="it-IT" smtClean="0"/>
              <a:t>Fare clic per modificare stile</a:t>
            </a:r>
            <a:endParaRPr lang="en-US" dirty="0"/>
          </a:p>
        </p:txBody>
      </p:sp>
      <p:sp>
        <p:nvSpPr>
          <p:cNvPr id="3" name="Text Placeholder 2"/>
          <p:cNvSpPr>
            <a:spLocks noGrp="1"/>
          </p:cNvSpPr>
          <p:nvPr>
            <p:ph type="body" idx="1"/>
          </p:nvPr>
        </p:nvSpPr>
        <p:spPr>
          <a:xfrm>
            <a:off x="1181501" y="3698240"/>
            <a:ext cx="5500817"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16" name="Text Placeholder 3"/>
          <p:cNvSpPr>
            <a:spLocks noGrp="1"/>
          </p:cNvSpPr>
          <p:nvPr>
            <p:ph type="body" sz="half" idx="15"/>
          </p:nvPr>
        </p:nvSpPr>
        <p:spPr>
          <a:xfrm>
            <a:off x="1217931" y="4978400"/>
            <a:ext cx="5464387" cy="6700098"/>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5" name="Text Placeholder 4"/>
          <p:cNvSpPr>
            <a:spLocks noGrp="1"/>
          </p:cNvSpPr>
          <p:nvPr>
            <p:ph type="body" sz="quarter" idx="3"/>
          </p:nvPr>
        </p:nvSpPr>
        <p:spPr>
          <a:xfrm>
            <a:off x="7249498" y="3698240"/>
            <a:ext cx="5480983"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19" name="Text Placeholder 3"/>
          <p:cNvSpPr>
            <a:spLocks noGrp="1"/>
          </p:cNvSpPr>
          <p:nvPr>
            <p:ph type="body" sz="half" idx="16"/>
          </p:nvPr>
        </p:nvSpPr>
        <p:spPr>
          <a:xfrm>
            <a:off x="7229798" y="4978400"/>
            <a:ext cx="5500682" cy="6700098"/>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14" name="Text Placeholder 4"/>
          <p:cNvSpPr>
            <a:spLocks noGrp="1"/>
          </p:cNvSpPr>
          <p:nvPr>
            <p:ph type="body" sz="quarter" idx="13"/>
          </p:nvPr>
        </p:nvSpPr>
        <p:spPr>
          <a:xfrm>
            <a:off x="13299441" y="3698240"/>
            <a:ext cx="5473278"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20" name="Text Placeholder 3"/>
          <p:cNvSpPr>
            <a:spLocks noGrp="1"/>
          </p:cNvSpPr>
          <p:nvPr>
            <p:ph type="body" sz="half" idx="17"/>
          </p:nvPr>
        </p:nvSpPr>
        <p:spPr>
          <a:xfrm>
            <a:off x="13299441" y="4978400"/>
            <a:ext cx="5473278" cy="6700098"/>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cxnSp>
        <p:nvCxnSpPr>
          <p:cNvPr id="17" name="Straight Connector 16"/>
          <p:cNvCxnSpPr/>
          <p:nvPr/>
        </p:nvCxnSpPr>
        <p:spPr>
          <a:xfrm>
            <a:off x="6955465" y="3982720"/>
            <a:ext cx="0" cy="739648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996157" y="3982720"/>
            <a:ext cx="0" cy="7404846"/>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7840"/>
            </a:lvl1pPr>
          </a:lstStyle>
          <a:p>
            <a:r>
              <a:rPr lang="it-IT" smtClean="0"/>
              <a:t>Fare clic per modificare stile</a:t>
            </a:r>
            <a:endParaRPr lang="en-US" dirty="0"/>
          </a:p>
        </p:txBody>
      </p:sp>
      <p:sp>
        <p:nvSpPr>
          <p:cNvPr id="3" name="Text Placeholder 2"/>
          <p:cNvSpPr>
            <a:spLocks noGrp="1"/>
          </p:cNvSpPr>
          <p:nvPr>
            <p:ph type="body" idx="1"/>
          </p:nvPr>
        </p:nvSpPr>
        <p:spPr>
          <a:xfrm>
            <a:off x="1217931" y="7935105"/>
            <a:ext cx="5488093"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29" name="Picture Placeholder 2"/>
          <p:cNvSpPr>
            <a:spLocks noGrp="1" noChangeAspect="1"/>
          </p:cNvSpPr>
          <p:nvPr>
            <p:ph type="pic" idx="15"/>
          </p:nvPr>
        </p:nvSpPr>
        <p:spPr>
          <a:xfrm>
            <a:off x="1217931" y="4124960"/>
            <a:ext cx="5488093" cy="28448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987"/>
            </a:lvl1pPr>
            <a:lvl2pPr marL="853455" indent="0">
              <a:buNone/>
              <a:defRPr sz="2987"/>
            </a:lvl2pPr>
            <a:lvl3pPr marL="1706910" indent="0">
              <a:buNone/>
              <a:defRPr sz="2987"/>
            </a:lvl3pPr>
            <a:lvl4pPr marL="2560366" indent="0">
              <a:buNone/>
              <a:defRPr sz="2987"/>
            </a:lvl4pPr>
            <a:lvl5pPr marL="3413821" indent="0">
              <a:buNone/>
              <a:defRPr sz="2987"/>
            </a:lvl5pPr>
            <a:lvl6pPr marL="4267276" indent="0">
              <a:buNone/>
              <a:defRPr sz="2987"/>
            </a:lvl6pPr>
            <a:lvl7pPr marL="5120731" indent="0">
              <a:buNone/>
              <a:defRPr sz="2987"/>
            </a:lvl7pPr>
            <a:lvl8pPr marL="5974187" indent="0">
              <a:buNone/>
              <a:defRPr sz="2987"/>
            </a:lvl8pPr>
            <a:lvl9pPr marL="6827642" indent="0">
              <a:buNone/>
              <a:defRPr sz="2987"/>
            </a:lvl9pPr>
          </a:lstStyle>
          <a:p>
            <a:r>
              <a:rPr lang="it-IT" smtClean="0"/>
              <a:t>Trascinare l'immagine su un segnaposto o fare clic sull'icona per aggiungerla</a:t>
            </a:r>
            <a:endParaRPr lang="en-US" dirty="0"/>
          </a:p>
        </p:txBody>
      </p:sp>
      <p:sp>
        <p:nvSpPr>
          <p:cNvPr id="22" name="Text Placeholder 3"/>
          <p:cNvSpPr>
            <a:spLocks noGrp="1"/>
          </p:cNvSpPr>
          <p:nvPr>
            <p:ph type="body" sz="half" idx="18"/>
          </p:nvPr>
        </p:nvSpPr>
        <p:spPr>
          <a:xfrm>
            <a:off x="1217931" y="9010795"/>
            <a:ext cx="5488093" cy="1230486"/>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5" name="Text Placeholder 4"/>
          <p:cNvSpPr>
            <a:spLocks noGrp="1"/>
          </p:cNvSpPr>
          <p:nvPr>
            <p:ph type="body" sz="quarter" idx="3"/>
          </p:nvPr>
        </p:nvSpPr>
        <p:spPr>
          <a:xfrm>
            <a:off x="7260168" y="7935105"/>
            <a:ext cx="5470313"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30" name="Picture Placeholder 2"/>
          <p:cNvSpPr>
            <a:spLocks noGrp="1" noChangeAspect="1"/>
          </p:cNvSpPr>
          <p:nvPr>
            <p:ph type="pic" idx="21"/>
          </p:nvPr>
        </p:nvSpPr>
        <p:spPr>
          <a:xfrm>
            <a:off x="7260166" y="4124960"/>
            <a:ext cx="5470313" cy="28448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987"/>
            </a:lvl1pPr>
            <a:lvl2pPr marL="853455" indent="0">
              <a:buNone/>
              <a:defRPr sz="2987"/>
            </a:lvl2pPr>
            <a:lvl3pPr marL="1706910" indent="0">
              <a:buNone/>
              <a:defRPr sz="2987"/>
            </a:lvl3pPr>
            <a:lvl4pPr marL="2560366" indent="0">
              <a:buNone/>
              <a:defRPr sz="2987"/>
            </a:lvl4pPr>
            <a:lvl5pPr marL="3413821" indent="0">
              <a:buNone/>
              <a:defRPr sz="2987"/>
            </a:lvl5pPr>
            <a:lvl6pPr marL="4267276" indent="0">
              <a:buNone/>
              <a:defRPr sz="2987"/>
            </a:lvl6pPr>
            <a:lvl7pPr marL="5120731" indent="0">
              <a:buNone/>
              <a:defRPr sz="2987"/>
            </a:lvl7pPr>
            <a:lvl8pPr marL="5974187" indent="0">
              <a:buNone/>
              <a:defRPr sz="2987"/>
            </a:lvl8pPr>
            <a:lvl9pPr marL="6827642" indent="0">
              <a:buNone/>
              <a:defRPr sz="2987"/>
            </a:lvl9pPr>
          </a:lstStyle>
          <a:p>
            <a:r>
              <a:rPr lang="it-IT" smtClean="0"/>
              <a:t>Trascinare l'immagine su un segnaposto o fare clic sull'icona per aggiungerla</a:t>
            </a:r>
            <a:endParaRPr lang="en-US" dirty="0"/>
          </a:p>
        </p:txBody>
      </p:sp>
      <p:sp>
        <p:nvSpPr>
          <p:cNvPr id="23" name="Text Placeholder 3"/>
          <p:cNvSpPr>
            <a:spLocks noGrp="1"/>
          </p:cNvSpPr>
          <p:nvPr>
            <p:ph type="body" sz="half" idx="19"/>
          </p:nvPr>
        </p:nvSpPr>
        <p:spPr>
          <a:xfrm>
            <a:off x="7257641" y="9010793"/>
            <a:ext cx="5477558" cy="1230486"/>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14" name="Text Placeholder 4"/>
          <p:cNvSpPr>
            <a:spLocks noGrp="1"/>
          </p:cNvSpPr>
          <p:nvPr>
            <p:ph type="body" sz="quarter" idx="13"/>
          </p:nvPr>
        </p:nvSpPr>
        <p:spPr>
          <a:xfrm>
            <a:off x="13299441" y="7935105"/>
            <a:ext cx="5473278"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31" name="Picture Placeholder 2"/>
          <p:cNvSpPr>
            <a:spLocks noGrp="1" noChangeAspect="1"/>
          </p:cNvSpPr>
          <p:nvPr>
            <p:ph type="pic" idx="22"/>
          </p:nvPr>
        </p:nvSpPr>
        <p:spPr>
          <a:xfrm>
            <a:off x="13299439" y="4124960"/>
            <a:ext cx="5473278" cy="28448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987"/>
            </a:lvl1pPr>
            <a:lvl2pPr marL="853455" indent="0">
              <a:buNone/>
              <a:defRPr sz="2987"/>
            </a:lvl2pPr>
            <a:lvl3pPr marL="1706910" indent="0">
              <a:buNone/>
              <a:defRPr sz="2987"/>
            </a:lvl3pPr>
            <a:lvl4pPr marL="2560366" indent="0">
              <a:buNone/>
              <a:defRPr sz="2987"/>
            </a:lvl4pPr>
            <a:lvl5pPr marL="3413821" indent="0">
              <a:buNone/>
              <a:defRPr sz="2987"/>
            </a:lvl5pPr>
            <a:lvl6pPr marL="4267276" indent="0">
              <a:buNone/>
              <a:defRPr sz="2987"/>
            </a:lvl6pPr>
            <a:lvl7pPr marL="5120731" indent="0">
              <a:buNone/>
              <a:defRPr sz="2987"/>
            </a:lvl7pPr>
            <a:lvl8pPr marL="5974187" indent="0">
              <a:buNone/>
              <a:defRPr sz="2987"/>
            </a:lvl8pPr>
            <a:lvl9pPr marL="6827642" indent="0">
              <a:buNone/>
              <a:defRPr sz="2987"/>
            </a:lvl9pPr>
          </a:lstStyle>
          <a:p>
            <a:r>
              <a:rPr lang="it-IT" smtClean="0"/>
              <a:t>Trascinare l'immagine su un segnaposto o fare clic sull'icona per aggiungerla</a:t>
            </a:r>
            <a:endParaRPr lang="en-US" dirty="0"/>
          </a:p>
        </p:txBody>
      </p:sp>
      <p:sp>
        <p:nvSpPr>
          <p:cNvPr id="24" name="Text Placeholder 3"/>
          <p:cNvSpPr>
            <a:spLocks noGrp="1"/>
          </p:cNvSpPr>
          <p:nvPr>
            <p:ph type="body" sz="half" idx="20"/>
          </p:nvPr>
        </p:nvSpPr>
        <p:spPr>
          <a:xfrm>
            <a:off x="13299207" y="9010789"/>
            <a:ext cx="5480528" cy="1230486"/>
          </a:xfrm>
        </p:spPr>
        <p:txBody>
          <a:bodyPr anchor="t">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cxnSp>
        <p:nvCxnSpPr>
          <p:cNvPr id="17" name="Straight Connector 16"/>
          <p:cNvCxnSpPr/>
          <p:nvPr/>
        </p:nvCxnSpPr>
        <p:spPr>
          <a:xfrm>
            <a:off x="6955465" y="3982720"/>
            <a:ext cx="0" cy="739648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996157" y="3982720"/>
            <a:ext cx="0" cy="7404846"/>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1197" y="803065"/>
            <a:ext cx="3271522" cy="10875433"/>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1217932" y="1656506"/>
            <a:ext cx="13856545" cy="10021991"/>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155919" y="5341903"/>
            <a:ext cx="16474560" cy="3575874"/>
          </a:xfrm>
        </p:spPr>
        <p:txBody>
          <a:bodyPr anchor="b"/>
          <a:lstStyle>
            <a:lvl1pPr algn="l">
              <a:defRPr sz="7467" b="0" cap="none"/>
            </a:lvl1pPr>
          </a:lstStyle>
          <a:p>
            <a:r>
              <a:rPr lang="it-IT" smtClean="0"/>
              <a:t>Fare clic per modificare stile</a:t>
            </a:r>
            <a:endParaRPr lang="en-US" dirty="0"/>
          </a:p>
        </p:txBody>
      </p:sp>
      <p:sp>
        <p:nvSpPr>
          <p:cNvPr id="3" name="Text Placeholder 2"/>
          <p:cNvSpPr>
            <a:spLocks noGrp="1"/>
          </p:cNvSpPr>
          <p:nvPr>
            <p:ph type="body" idx="1"/>
          </p:nvPr>
        </p:nvSpPr>
        <p:spPr>
          <a:xfrm>
            <a:off x="2155916" y="8917778"/>
            <a:ext cx="16474562" cy="1606080"/>
          </a:xfrm>
        </p:spPr>
        <p:txBody>
          <a:bodyPr anchor="t"/>
          <a:lstStyle>
            <a:lvl1pPr marL="0" indent="0" algn="l">
              <a:buNone/>
              <a:defRPr sz="3733" cap="all">
                <a:solidFill>
                  <a:schemeClr val="accent1"/>
                </a:solidFill>
              </a:defRPr>
            </a:lvl1pPr>
            <a:lvl2pPr marL="853455" indent="0">
              <a:buNone/>
              <a:defRPr sz="3360">
                <a:solidFill>
                  <a:schemeClr val="tx1">
                    <a:tint val="75000"/>
                  </a:schemeClr>
                </a:solidFill>
              </a:defRPr>
            </a:lvl2pPr>
            <a:lvl3pPr marL="1706910" indent="0">
              <a:buNone/>
              <a:defRPr sz="2987">
                <a:solidFill>
                  <a:schemeClr val="tx1">
                    <a:tint val="75000"/>
                  </a:schemeClr>
                </a:solidFill>
              </a:defRPr>
            </a:lvl3pPr>
            <a:lvl4pPr marL="2560366" indent="0">
              <a:buNone/>
              <a:defRPr sz="2613">
                <a:solidFill>
                  <a:schemeClr val="tx1">
                    <a:tint val="75000"/>
                  </a:schemeClr>
                </a:solidFill>
              </a:defRPr>
            </a:lvl4pPr>
            <a:lvl5pPr marL="3413821" indent="0">
              <a:buNone/>
              <a:defRPr sz="2613">
                <a:solidFill>
                  <a:schemeClr val="tx1">
                    <a:tint val="75000"/>
                  </a:schemeClr>
                </a:solidFill>
              </a:defRPr>
            </a:lvl5pPr>
            <a:lvl6pPr marL="4267276" indent="0">
              <a:buNone/>
              <a:defRPr sz="2613">
                <a:solidFill>
                  <a:schemeClr val="tx1">
                    <a:tint val="75000"/>
                  </a:schemeClr>
                </a:solidFill>
              </a:defRPr>
            </a:lvl6pPr>
            <a:lvl7pPr marL="5120731" indent="0">
              <a:buNone/>
              <a:defRPr sz="2613">
                <a:solidFill>
                  <a:schemeClr val="tx1">
                    <a:tint val="75000"/>
                  </a:schemeClr>
                </a:solidFill>
              </a:defRPr>
            </a:lvl7pPr>
            <a:lvl8pPr marL="5974187" indent="0">
              <a:buNone/>
              <a:defRPr sz="2613">
                <a:solidFill>
                  <a:schemeClr val="tx1">
                    <a:tint val="75000"/>
                  </a:schemeClr>
                </a:solidFill>
              </a:defRPr>
            </a:lvl8pPr>
            <a:lvl9pPr marL="6827642" indent="0">
              <a:buNone/>
              <a:defRPr sz="2613">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smtClean="0"/>
              <a:t>4/19/20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2059517" y="3846408"/>
            <a:ext cx="8206499" cy="7832091"/>
          </a:xfrm>
        </p:spPr>
        <p:txBody>
          <a:bodyPr>
            <a:normAutofit/>
          </a:bodyPr>
          <a:lstStyle>
            <a:lvl1pPr>
              <a:defRPr sz="3360"/>
            </a:lvl1pPr>
            <a:lvl2pPr>
              <a:defRPr sz="2987"/>
            </a:lvl2pPr>
            <a:lvl3pPr>
              <a:defRPr sz="2613"/>
            </a:lvl3pPr>
            <a:lvl4pPr>
              <a:defRPr sz="2240"/>
            </a:lvl4pPr>
            <a:lvl5pPr>
              <a:defRPr sz="2240"/>
            </a:lvl5pPr>
            <a:lvl6pPr>
              <a:defRPr sz="2240"/>
            </a:lvl6pPr>
            <a:lvl7pPr>
              <a:defRPr sz="2240"/>
            </a:lvl7pPr>
            <a:lvl8pPr>
              <a:defRPr sz="2240"/>
            </a:lvl8pPr>
            <a:lvl9pPr>
              <a:defRPr sz="224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10555055" y="3838040"/>
            <a:ext cx="8206503" cy="7840457"/>
          </a:xfrm>
        </p:spPr>
        <p:txBody>
          <a:bodyPr>
            <a:normAutofit/>
          </a:bodyPr>
          <a:lstStyle>
            <a:lvl1pPr>
              <a:defRPr sz="3360"/>
            </a:lvl1pPr>
            <a:lvl2pPr>
              <a:defRPr sz="2987"/>
            </a:lvl2pPr>
            <a:lvl3pPr>
              <a:defRPr sz="2613"/>
            </a:lvl3pPr>
            <a:lvl4pPr>
              <a:defRPr sz="2240"/>
            </a:lvl4pPr>
            <a:lvl5pPr>
              <a:defRPr sz="2240"/>
            </a:lvl5pPr>
            <a:lvl6pPr>
              <a:defRPr sz="2240"/>
            </a:lvl6pPr>
            <a:lvl7pPr>
              <a:defRPr sz="2240"/>
            </a:lvl7pPr>
            <a:lvl8pPr>
              <a:defRPr sz="2240"/>
            </a:lvl8pPr>
            <a:lvl9pPr>
              <a:defRPr sz="224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4/19/20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dirty="0"/>
          </a:p>
        </p:txBody>
      </p:sp>
      <p:sp>
        <p:nvSpPr>
          <p:cNvPr id="3" name="Text Placeholder 2"/>
          <p:cNvSpPr>
            <a:spLocks noGrp="1"/>
          </p:cNvSpPr>
          <p:nvPr>
            <p:ph type="body" idx="1"/>
          </p:nvPr>
        </p:nvSpPr>
        <p:spPr>
          <a:xfrm>
            <a:off x="2059517" y="3556000"/>
            <a:ext cx="8206498"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2059517" y="4693920"/>
            <a:ext cx="8206499" cy="6984578"/>
          </a:xfrm>
        </p:spPr>
        <p:txBody>
          <a:bodyPr>
            <a:normAutofit/>
          </a:bodyPr>
          <a:lstStyle>
            <a:lvl1pPr>
              <a:defRPr sz="3360"/>
            </a:lvl1pPr>
            <a:lvl2pPr>
              <a:defRPr sz="2987"/>
            </a:lvl2pPr>
            <a:lvl3pPr>
              <a:defRPr sz="2613"/>
            </a:lvl3pPr>
            <a:lvl4pPr>
              <a:defRPr sz="2240"/>
            </a:lvl4pPr>
            <a:lvl5pPr>
              <a:defRPr sz="2240"/>
            </a:lvl5pPr>
            <a:lvl6pPr>
              <a:defRPr sz="2240"/>
            </a:lvl6pPr>
            <a:lvl7pPr>
              <a:defRPr sz="2240"/>
            </a:lvl7pPr>
            <a:lvl8pPr>
              <a:defRPr sz="2240"/>
            </a:lvl8pPr>
            <a:lvl9pPr>
              <a:defRPr sz="224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10555059" y="3556000"/>
            <a:ext cx="8206499" cy="1075689"/>
          </a:xfrm>
        </p:spPr>
        <p:txBody>
          <a:bodyPr anchor="b">
            <a:noAutofit/>
          </a:bodyPr>
          <a:lstStyle>
            <a:lvl1pPr marL="0" indent="0">
              <a:buNone/>
              <a:defRPr sz="4480" b="0">
                <a:solidFill>
                  <a:schemeClr val="accent1"/>
                </a:solidFill>
              </a:defRPr>
            </a:lvl1pPr>
            <a:lvl2pPr marL="853455" indent="0">
              <a:buNone/>
              <a:defRPr sz="3733" b="1"/>
            </a:lvl2pPr>
            <a:lvl3pPr marL="1706910" indent="0">
              <a:buNone/>
              <a:defRPr sz="3360" b="1"/>
            </a:lvl3pPr>
            <a:lvl4pPr marL="2560366" indent="0">
              <a:buNone/>
              <a:defRPr sz="2987" b="1"/>
            </a:lvl4pPr>
            <a:lvl5pPr marL="3413821" indent="0">
              <a:buNone/>
              <a:defRPr sz="2987" b="1"/>
            </a:lvl5pPr>
            <a:lvl6pPr marL="4267276" indent="0">
              <a:buNone/>
              <a:defRPr sz="2987" b="1"/>
            </a:lvl6pPr>
            <a:lvl7pPr marL="5120731" indent="0">
              <a:buNone/>
              <a:defRPr sz="2987" b="1"/>
            </a:lvl7pPr>
            <a:lvl8pPr marL="5974187" indent="0">
              <a:buNone/>
              <a:defRPr sz="2987" b="1"/>
            </a:lvl8pPr>
            <a:lvl9pPr marL="6827642" indent="0">
              <a:buNone/>
              <a:defRPr sz="2987"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10555059" y="4693920"/>
            <a:ext cx="8206499" cy="6984578"/>
          </a:xfrm>
        </p:spPr>
        <p:txBody>
          <a:bodyPr>
            <a:normAutofit/>
          </a:bodyPr>
          <a:lstStyle>
            <a:lvl1pPr>
              <a:defRPr sz="3360"/>
            </a:lvl1pPr>
            <a:lvl2pPr>
              <a:defRPr sz="2987"/>
            </a:lvl2pPr>
            <a:lvl3pPr>
              <a:defRPr sz="2613"/>
            </a:lvl3pPr>
            <a:lvl4pPr>
              <a:defRPr sz="2240"/>
            </a:lvl4pPr>
            <a:lvl5pPr>
              <a:defRPr sz="2240"/>
            </a:lvl5pPr>
            <a:lvl6pPr>
              <a:defRPr sz="2240"/>
            </a:lvl6pPr>
            <a:lvl7pPr>
              <a:defRPr sz="2240"/>
            </a:lvl7pPr>
            <a:lvl8pPr>
              <a:defRPr sz="2240"/>
            </a:lvl8pPr>
            <a:lvl9pPr>
              <a:defRPr sz="224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4/19/20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55914" y="2702560"/>
            <a:ext cx="6348653" cy="2702560"/>
          </a:xfrm>
        </p:spPr>
        <p:txBody>
          <a:bodyPr anchor="b"/>
          <a:lstStyle>
            <a:lvl1pPr algn="l">
              <a:defRPr sz="4480" b="0"/>
            </a:lvl1pPr>
          </a:lstStyle>
          <a:p>
            <a:r>
              <a:rPr lang="it-IT" smtClean="0"/>
              <a:t>Fare clic per modificare stile</a:t>
            </a:r>
            <a:endParaRPr lang="en-US" dirty="0"/>
          </a:p>
        </p:txBody>
      </p:sp>
      <p:sp>
        <p:nvSpPr>
          <p:cNvPr id="3" name="Content Placeholder 2"/>
          <p:cNvSpPr>
            <a:spLocks noGrp="1"/>
          </p:cNvSpPr>
          <p:nvPr>
            <p:ph idx="1"/>
          </p:nvPr>
        </p:nvSpPr>
        <p:spPr>
          <a:xfrm>
            <a:off x="8931284" y="2702560"/>
            <a:ext cx="9699194" cy="8534400"/>
          </a:xfrm>
        </p:spPr>
        <p:txBody>
          <a:bodyPr anchor="ctr">
            <a:normAutofit/>
          </a:bodyPr>
          <a:lstStyle>
            <a:lvl1pPr>
              <a:defRPr sz="3733"/>
            </a:lvl1pPr>
            <a:lvl2pPr>
              <a:defRPr sz="3360"/>
            </a:lvl2pPr>
            <a:lvl3pPr>
              <a:defRPr sz="2987"/>
            </a:lvl3pPr>
            <a:lvl4pPr>
              <a:defRPr sz="2613"/>
            </a:lvl4pPr>
            <a:lvl5pPr>
              <a:defRPr sz="2613"/>
            </a:lvl5pPr>
            <a:lvl6pPr>
              <a:defRPr sz="2613"/>
            </a:lvl6pPr>
            <a:lvl7pPr>
              <a:defRPr sz="2613"/>
            </a:lvl7pPr>
            <a:lvl8pPr>
              <a:defRPr sz="2613"/>
            </a:lvl8pPr>
            <a:lvl9pPr>
              <a:defRPr sz="2613"/>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155915" y="5841324"/>
            <a:ext cx="6348651" cy="5405118"/>
          </a:xfrm>
        </p:spPr>
        <p:txBody>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smtClean="0"/>
              <a:t>4/19/20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53960" y="3461158"/>
            <a:ext cx="9506758" cy="2939642"/>
          </a:xfrm>
        </p:spPr>
        <p:txBody>
          <a:bodyPr anchor="b">
            <a:normAutofit/>
          </a:bodyPr>
          <a:lstStyle>
            <a:lvl1pPr algn="l">
              <a:defRPr sz="6720" b="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12972486" y="2133600"/>
            <a:ext cx="5974080" cy="8534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987"/>
            </a:lvl1pPr>
            <a:lvl2pPr marL="853455" indent="0">
              <a:buNone/>
              <a:defRPr sz="2987"/>
            </a:lvl2pPr>
            <a:lvl3pPr marL="1706910" indent="0">
              <a:buNone/>
              <a:defRPr sz="2987"/>
            </a:lvl3pPr>
            <a:lvl4pPr marL="2560366" indent="0">
              <a:buNone/>
              <a:defRPr sz="2987"/>
            </a:lvl4pPr>
            <a:lvl5pPr marL="3413821" indent="0">
              <a:buNone/>
              <a:defRPr sz="2987"/>
            </a:lvl5pPr>
            <a:lvl6pPr marL="4267276" indent="0">
              <a:buNone/>
              <a:defRPr sz="2987"/>
            </a:lvl6pPr>
            <a:lvl7pPr marL="5120731" indent="0">
              <a:buNone/>
              <a:defRPr sz="2987"/>
            </a:lvl7pPr>
            <a:lvl8pPr marL="5974187" indent="0">
              <a:buNone/>
              <a:defRPr sz="2987"/>
            </a:lvl8pPr>
            <a:lvl9pPr marL="6827642" indent="0">
              <a:buNone/>
              <a:defRPr sz="2987"/>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2155915" y="6827520"/>
            <a:ext cx="9491961" cy="2560320"/>
          </a:xfrm>
        </p:spPr>
        <p:txBody>
          <a:bodyPr>
            <a:normAutofit/>
          </a:bodyPr>
          <a:lstStyle>
            <a:lvl1pPr marL="0" indent="0">
              <a:buNone/>
              <a:defRPr sz="2613"/>
            </a:lvl1pPr>
            <a:lvl2pPr marL="853455" indent="0">
              <a:buNone/>
              <a:defRPr sz="2240"/>
            </a:lvl2pPr>
            <a:lvl3pPr marL="1706910" indent="0">
              <a:buNone/>
              <a:defRPr sz="1867"/>
            </a:lvl3pPr>
            <a:lvl4pPr marL="2560366" indent="0">
              <a:buNone/>
              <a:defRPr sz="1680"/>
            </a:lvl4pPr>
            <a:lvl5pPr marL="3413821" indent="0">
              <a:buNone/>
              <a:defRPr sz="1680"/>
            </a:lvl5pPr>
            <a:lvl6pPr marL="4267276" indent="0">
              <a:buNone/>
              <a:defRPr sz="1680"/>
            </a:lvl6pPr>
            <a:lvl7pPr marL="5120731" indent="0">
              <a:buNone/>
              <a:defRPr sz="1680"/>
            </a:lvl7pPr>
            <a:lvl8pPr marL="5974187" indent="0">
              <a:buNone/>
              <a:defRPr sz="1680"/>
            </a:lvl8pPr>
            <a:lvl9pPr marL="6827642" indent="0">
              <a:buNone/>
              <a:defRPr sz="168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4/19/20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4983413"/>
            <a:ext cx="7535756" cy="7818188"/>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5399049"/>
            <a:ext cx="2841836" cy="4415512"/>
          </a:xfrm>
          <a:prstGeom prst="rect">
            <a:avLst/>
          </a:prstGeom>
        </p:spPr>
      </p:pic>
      <p:sp>
        <p:nvSpPr>
          <p:cNvPr id="16" name="Oval 15"/>
          <p:cNvSpPr/>
          <p:nvPr/>
        </p:nvSpPr>
        <p:spPr>
          <a:xfrm>
            <a:off x="16070156" y="3129280"/>
            <a:ext cx="5262880" cy="526288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14933702" y="0"/>
            <a:ext cx="2992989" cy="21336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16070156" y="11373350"/>
            <a:ext cx="1854970" cy="1428250"/>
          </a:xfrm>
          <a:prstGeom prst="rect">
            <a:avLst/>
          </a:prstGeom>
        </p:spPr>
      </p:pic>
      <p:sp>
        <p:nvSpPr>
          <p:cNvPr id="14" name="Rectangle 13"/>
          <p:cNvSpPr/>
          <p:nvPr/>
        </p:nvSpPr>
        <p:spPr>
          <a:xfrm>
            <a:off x="19483916" y="0"/>
            <a:ext cx="1280160" cy="21336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206075" y="845073"/>
            <a:ext cx="17555483" cy="2614323"/>
          </a:xfrm>
          <a:prstGeom prst="rect">
            <a:avLst/>
          </a:prstGeom>
        </p:spPr>
        <p:txBody>
          <a:bodyPr vert="horz" lIns="91440" tIns="45720" rIns="91440" bIns="45720" rtlCol="0" anchor="t">
            <a:noAutofit/>
          </a:bodyPr>
          <a:lstStyle/>
          <a:p>
            <a:r>
              <a:rPr lang="it-IT" smtClean="0"/>
              <a:t>Fare clic per modificare stile</a:t>
            </a:r>
            <a:endParaRPr lang="en-US" dirty="0"/>
          </a:p>
        </p:txBody>
      </p:sp>
      <p:sp>
        <p:nvSpPr>
          <p:cNvPr id="3" name="Text Placeholder 2"/>
          <p:cNvSpPr>
            <a:spLocks noGrp="1"/>
          </p:cNvSpPr>
          <p:nvPr>
            <p:ph type="body" idx="1"/>
          </p:nvPr>
        </p:nvSpPr>
        <p:spPr>
          <a:xfrm>
            <a:off x="2059517" y="3832114"/>
            <a:ext cx="16700210" cy="7831565"/>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8957194" y="3342643"/>
            <a:ext cx="1849118" cy="568958"/>
          </a:xfrm>
          <a:prstGeom prst="rect">
            <a:avLst/>
          </a:prstGeom>
        </p:spPr>
        <p:txBody>
          <a:bodyPr vert="horz" lIns="91440" tIns="45720" rIns="91440" bIns="45720" rtlCol="0" anchor="t"/>
          <a:lstStyle>
            <a:lvl1pPr algn="l">
              <a:defRPr sz="2053" b="0" i="0">
                <a:solidFill>
                  <a:schemeClr val="tx1">
                    <a:tint val="75000"/>
                    <a:alpha val="60000"/>
                  </a:schemeClr>
                </a:solidFill>
              </a:defRPr>
            </a:lvl1pPr>
          </a:lstStyle>
          <a:p>
            <a:fld id="{4AAD347D-5ACD-4C99-B74B-A9C85AD731AF}" type="datetimeFigureOut">
              <a:rPr lang="en-US" smtClean="0"/>
              <a:t>4/19/20</a:t>
            </a:fld>
            <a:endParaRPr lang="en-US" dirty="0"/>
          </a:p>
        </p:txBody>
      </p:sp>
      <p:sp>
        <p:nvSpPr>
          <p:cNvPr id="5" name="Footer Placeholder 4"/>
          <p:cNvSpPr>
            <a:spLocks noGrp="1"/>
          </p:cNvSpPr>
          <p:nvPr>
            <p:ph type="ftr" sz="quarter" idx="3"/>
          </p:nvPr>
        </p:nvSpPr>
        <p:spPr>
          <a:xfrm rot="5400000">
            <a:off x="16709604" y="6020555"/>
            <a:ext cx="7204951" cy="568962"/>
          </a:xfrm>
          <a:prstGeom prst="rect">
            <a:avLst/>
          </a:prstGeom>
        </p:spPr>
        <p:txBody>
          <a:bodyPr vert="horz" lIns="91440" tIns="45720" rIns="91440" bIns="45720" rtlCol="0" anchor="b"/>
          <a:lstStyle>
            <a:lvl1pPr algn="l">
              <a:defRPr sz="2053"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9324742" y="552028"/>
            <a:ext cx="1564638" cy="1433016"/>
          </a:xfrm>
          <a:prstGeom prst="rect">
            <a:avLst/>
          </a:prstGeom>
        </p:spPr>
        <p:txBody>
          <a:bodyPr vert="horz" lIns="91440" tIns="45720" rIns="91440" bIns="45720" rtlCol="0" anchor="b"/>
          <a:lstStyle>
            <a:lvl1pPr algn="ctr">
              <a:defRPr sz="5227" b="0" i="0">
                <a:solidFill>
                  <a:schemeClr val="tx1">
                    <a:tint val="75000"/>
                  </a:schemeClr>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753363413"/>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hf sldNum="0" hdr="0" ftr="0" dt="0"/>
  <p:txStyles>
    <p:titleStyle>
      <a:lvl1pPr algn="l" defTabSz="853455" rtl="0" eaLnBrk="1" latinLnBrk="0" hangingPunct="1">
        <a:spcBef>
          <a:spcPct val="0"/>
        </a:spcBef>
        <a:buNone/>
        <a:defRPr sz="784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40091" indent="-640091" algn="l" defTabSz="853455" rtl="0" eaLnBrk="1" latinLnBrk="0" hangingPunct="1">
        <a:spcBef>
          <a:spcPts val="1867"/>
        </a:spcBef>
        <a:spcAft>
          <a:spcPts val="0"/>
        </a:spcAft>
        <a:buClr>
          <a:schemeClr val="accent1"/>
        </a:buClr>
        <a:buSzPct val="80000"/>
        <a:buFont typeface="Wingdings 3" charset="2"/>
        <a:buChar char=""/>
        <a:defRPr sz="3733" b="0" i="0" kern="1200">
          <a:solidFill>
            <a:schemeClr val="tx1"/>
          </a:solidFill>
          <a:latin typeface="+mj-lt"/>
          <a:ea typeface="+mj-ea"/>
          <a:cs typeface="+mj-cs"/>
        </a:defRPr>
      </a:lvl1pPr>
      <a:lvl2pPr marL="1386865" indent="-533410" algn="l" defTabSz="853455" rtl="0" eaLnBrk="1" latinLnBrk="0" hangingPunct="1">
        <a:spcBef>
          <a:spcPts val="1867"/>
        </a:spcBef>
        <a:spcAft>
          <a:spcPts val="0"/>
        </a:spcAft>
        <a:buClr>
          <a:schemeClr val="accent1"/>
        </a:buClr>
        <a:buSzPct val="80000"/>
        <a:buFont typeface="Wingdings 3" charset="2"/>
        <a:buChar char=""/>
        <a:defRPr sz="3360" b="0" i="0" kern="1200">
          <a:solidFill>
            <a:schemeClr val="tx1"/>
          </a:solidFill>
          <a:latin typeface="+mj-lt"/>
          <a:ea typeface="+mj-ea"/>
          <a:cs typeface="+mj-cs"/>
        </a:defRPr>
      </a:lvl2pPr>
      <a:lvl3pPr marL="2133638" indent="-426728" algn="l" defTabSz="853455" rtl="0" eaLnBrk="1" latinLnBrk="0" hangingPunct="1">
        <a:spcBef>
          <a:spcPts val="1867"/>
        </a:spcBef>
        <a:spcAft>
          <a:spcPts val="0"/>
        </a:spcAft>
        <a:buClr>
          <a:schemeClr val="accent1"/>
        </a:buClr>
        <a:buSzPct val="80000"/>
        <a:buFont typeface="Wingdings 3" charset="2"/>
        <a:buChar char=""/>
        <a:defRPr sz="2987" b="0" i="0" kern="1200">
          <a:solidFill>
            <a:schemeClr val="tx1"/>
          </a:solidFill>
          <a:latin typeface="+mj-lt"/>
          <a:ea typeface="+mj-ea"/>
          <a:cs typeface="+mj-cs"/>
        </a:defRPr>
      </a:lvl3pPr>
      <a:lvl4pPr marL="2987093"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4pPr>
      <a:lvl5pPr marL="3840549"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5pPr>
      <a:lvl6pPr marL="4694004"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6pPr>
      <a:lvl7pPr marL="5547459"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7pPr>
      <a:lvl8pPr marL="6400914"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8pPr>
      <a:lvl9pPr marL="7254370" indent="-426728" algn="l" defTabSz="853455" rtl="0" eaLnBrk="1" latinLnBrk="0" hangingPunct="1">
        <a:spcBef>
          <a:spcPts val="1867"/>
        </a:spcBef>
        <a:spcAft>
          <a:spcPts val="0"/>
        </a:spcAft>
        <a:buClr>
          <a:schemeClr val="accent1"/>
        </a:buClr>
        <a:buSzPct val="80000"/>
        <a:buFont typeface="Wingdings 3" charset="2"/>
        <a:buChar char=""/>
        <a:defRPr sz="2613" b="0" i="0" kern="1200">
          <a:solidFill>
            <a:schemeClr val="tx1"/>
          </a:solidFill>
          <a:latin typeface="+mj-lt"/>
          <a:ea typeface="+mj-ea"/>
          <a:cs typeface="+mj-cs"/>
        </a:defRPr>
      </a:lvl9pPr>
    </p:bodyStyle>
    <p:otherStyle>
      <a:defPPr>
        <a:defRPr lang="en-US"/>
      </a:defPPr>
      <a:lvl1pPr marL="0" algn="l" defTabSz="853455" rtl="0" eaLnBrk="1" latinLnBrk="0" hangingPunct="1">
        <a:defRPr sz="3360" kern="1200">
          <a:solidFill>
            <a:schemeClr val="tx1"/>
          </a:solidFill>
          <a:latin typeface="+mn-lt"/>
          <a:ea typeface="+mn-ea"/>
          <a:cs typeface="+mn-cs"/>
        </a:defRPr>
      </a:lvl1pPr>
      <a:lvl2pPr marL="853455" algn="l" defTabSz="853455" rtl="0" eaLnBrk="1" latinLnBrk="0" hangingPunct="1">
        <a:defRPr sz="3360" kern="1200">
          <a:solidFill>
            <a:schemeClr val="tx1"/>
          </a:solidFill>
          <a:latin typeface="+mn-lt"/>
          <a:ea typeface="+mn-ea"/>
          <a:cs typeface="+mn-cs"/>
        </a:defRPr>
      </a:lvl2pPr>
      <a:lvl3pPr marL="1706910" algn="l" defTabSz="853455" rtl="0" eaLnBrk="1" latinLnBrk="0" hangingPunct="1">
        <a:defRPr sz="3360" kern="1200">
          <a:solidFill>
            <a:schemeClr val="tx1"/>
          </a:solidFill>
          <a:latin typeface="+mn-lt"/>
          <a:ea typeface="+mn-ea"/>
          <a:cs typeface="+mn-cs"/>
        </a:defRPr>
      </a:lvl3pPr>
      <a:lvl4pPr marL="2560366" algn="l" defTabSz="853455" rtl="0" eaLnBrk="1" latinLnBrk="0" hangingPunct="1">
        <a:defRPr sz="3360" kern="1200">
          <a:solidFill>
            <a:schemeClr val="tx1"/>
          </a:solidFill>
          <a:latin typeface="+mn-lt"/>
          <a:ea typeface="+mn-ea"/>
          <a:cs typeface="+mn-cs"/>
        </a:defRPr>
      </a:lvl4pPr>
      <a:lvl5pPr marL="3413821" algn="l" defTabSz="853455" rtl="0" eaLnBrk="1" latinLnBrk="0" hangingPunct="1">
        <a:defRPr sz="3360" kern="1200">
          <a:solidFill>
            <a:schemeClr val="tx1"/>
          </a:solidFill>
          <a:latin typeface="+mn-lt"/>
          <a:ea typeface="+mn-ea"/>
          <a:cs typeface="+mn-cs"/>
        </a:defRPr>
      </a:lvl5pPr>
      <a:lvl6pPr marL="4267276" algn="l" defTabSz="853455" rtl="0" eaLnBrk="1" latinLnBrk="0" hangingPunct="1">
        <a:defRPr sz="3360" kern="1200">
          <a:solidFill>
            <a:schemeClr val="tx1"/>
          </a:solidFill>
          <a:latin typeface="+mn-lt"/>
          <a:ea typeface="+mn-ea"/>
          <a:cs typeface="+mn-cs"/>
        </a:defRPr>
      </a:lvl6pPr>
      <a:lvl7pPr marL="5120731" algn="l" defTabSz="853455" rtl="0" eaLnBrk="1" latinLnBrk="0" hangingPunct="1">
        <a:defRPr sz="3360" kern="1200">
          <a:solidFill>
            <a:schemeClr val="tx1"/>
          </a:solidFill>
          <a:latin typeface="+mn-lt"/>
          <a:ea typeface="+mn-ea"/>
          <a:cs typeface="+mn-cs"/>
        </a:defRPr>
      </a:lvl7pPr>
      <a:lvl8pPr marL="5974187" algn="l" defTabSz="853455" rtl="0" eaLnBrk="1" latinLnBrk="0" hangingPunct="1">
        <a:defRPr sz="3360" kern="1200">
          <a:solidFill>
            <a:schemeClr val="tx1"/>
          </a:solidFill>
          <a:latin typeface="+mn-lt"/>
          <a:ea typeface="+mn-ea"/>
          <a:cs typeface="+mn-cs"/>
        </a:defRPr>
      </a:lvl8pPr>
      <a:lvl9pPr marL="6827642" algn="l" defTabSz="853455" rtl="0" eaLnBrk="1" latinLnBrk="0" hangingPunct="1">
        <a:defRPr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alphaModFix amt="70000"/>
            <a:extLst>
              <a:ext uri="{28A0092B-C50C-407E-A947-70E740481C1C}">
                <a14:useLocalDpi xmlns:a14="http://schemas.microsoft.com/office/drawing/2010/main" val="0"/>
              </a:ext>
            </a:extLst>
          </a:blip>
          <a:stretch>
            <a:fillRect/>
          </a:stretch>
        </p:blipFill>
        <p:spPr>
          <a:xfrm>
            <a:off x="-1" y="47600"/>
            <a:ext cx="17363483" cy="9766959"/>
          </a:xfrm>
          <a:prstGeom prst="rect">
            <a:avLst/>
          </a:prstGeom>
        </p:spPr>
      </p:pic>
      <p:sp>
        <p:nvSpPr>
          <p:cNvPr id="8" name="Rettangolo 7"/>
          <p:cNvSpPr/>
          <p:nvPr/>
        </p:nvSpPr>
        <p:spPr>
          <a:xfrm>
            <a:off x="17327879" y="-12360"/>
            <a:ext cx="5430521" cy="12801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4267"/>
          </a:p>
        </p:txBody>
      </p:sp>
      <p:sp>
        <p:nvSpPr>
          <p:cNvPr id="2" name="Titolo 1"/>
          <p:cNvSpPr>
            <a:spLocks noGrp="1"/>
          </p:cNvSpPr>
          <p:nvPr>
            <p:ph type="ctrTitle"/>
          </p:nvPr>
        </p:nvSpPr>
        <p:spPr>
          <a:xfrm>
            <a:off x="3541712" y="2202858"/>
            <a:ext cx="18187431" cy="2439413"/>
          </a:xfrm>
        </p:spPr>
        <p:txBody>
          <a:bodyPr/>
          <a:lstStyle/>
          <a:p>
            <a:pPr algn="r"/>
            <a:r>
              <a:rPr lang="it-IT" sz="12500" b="1" dirty="0" smtClean="0">
                <a:solidFill>
                  <a:schemeClr val="tx1"/>
                </a:solidFill>
              </a:rPr>
              <a:t>I cantieri ai tempi del Virus</a:t>
            </a:r>
            <a:endParaRPr lang="it-IT" sz="12500" b="1" dirty="0">
              <a:solidFill>
                <a:schemeClr val="tx1"/>
              </a:solidFill>
            </a:endParaRPr>
          </a:p>
        </p:txBody>
      </p:sp>
      <p:sp>
        <p:nvSpPr>
          <p:cNvPr id="3" name="Sottotitolo 2"/>
          <p:cNvSpPr>
            <a:spLocks noGrp="1"/>
          </p:cNvSpPr>
          <p:nvPr>
            <p:ph type="subTitle" idx="1"/>
          </p:nvPr>
        </p:nvSpPr>
        <p:spPr>
          <a:xfrm>
            <a:off x="6558396" y="9236942"/>
            <a:ext cx="13982979" cy="2299164"/>
          </a:xfrm>
        </p:spPr>
        <p:txBody>
          <a:bodyPr>
            <a:normAutofit/>
          </a:bodyPr>
          <a:lstStyle/>
          <a:p>
            <a:pPr algn="r"/>
            <a:r>
              <a:rPr lang="it-IT" b="1" dirty="0" smtClean="0">
                <a:solidFill>
                  <a:schemeClr val="tx1"/>
                </a:solidFill>
              </a:rPr>
              <a:t>RIAPRIRE I CANTIERI </a:t>
            </a:r>
            <a:r>
              <a:rPr lang="it-IT" b="1" dirty="0" smtClean="0">
                <a:solidFill>
                  <a:schemeClr val="bg1"/>
                </a:solidFill>
              </a:rPr>
              <a:t>IN SICUREZZA</a:t>
            </a:r>
            <a:endParaRPr lang="it-IT" b="1" dirty="0">
              <a:solidFill>
                <a:schemeClr val="bg1"/>
              </a:solidFill>
            </a:endParaRPr>
          </a:p>
        </p:txBody>
      </p:sp>
      <p:sp>
        <p:nvSpPr>
          <p:cNvPr id="29" name="Rettangolo 28"/>
          <p:cNvSpPr/>
          <p:nvPr/>
        </p:nvSpPr>
        <p:spPr>
          <a:xfrm>
            <a:off x="9162175" y="11874248"/>
            <a:ext cx="11379200" cy="707886"/>
          </a:xfrm>
          <a:prstGeom prst="rect">
            <a:avLst/>
          </a:prstGeom>
        </p:spPr>
        <p:txBody>
          <a:bodyPr>
            <a:spAutoFit/>
          </a:bodyPr>
          <a:lstStyle/>
          <a:p>
            <a:r>
              <a:rPr lang="it-IT" sz="4000" dirty="0" smtClean="0"/>
              <a:t>Dott</a:t>
            </a:r>
            <a:r>
              <a:rPr lang="it-IT" sz="4000" dirty="0"/>
              <a:t>. Ing. </a:t>
            </a:r>
            <a:r>
              <a:rPr lang="it-IT" sz="4000" b="1" dirty="0"/>
              <a:t>Danilo G.M. De </a:t>
            </a:r>
            <a:r>
              <a:rPr lang="it-IT" sz="4000" b="1" dirty="0" smtClean="0"/>
              <a:t>Filippo</a:t>
            </a:r>
            <a:endParaRPr lang="it-IT" sz="4000" dirty="0"/>
          </a:p>
        </p:txBody>
      </p:sp>
    </p:spTree>
    <p:extLst>
      <p:ext uri="{BB962C8B-B14F-4D97-AF65-F5344CB8AC3E}">
        <p14:creationId xmlns:p14="http://schemas.microsoft.com/office/powerpoint/2010/main" val="41148598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pageCurlDouble"/>
      </p:transition>
    </mc:Choice>
    <mc:Fallback xmlns="">
      <p:transition spd="slow" advClick="0" advTm="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a:stretch>
        </a:blipFill>
        <a:effectLst/>
      </p:bgPr>
    </p:bg>
    <p:spTree>
      <p:nvGrpSpPr>
        <p:cNvPr id="1" name=""/>
        <p:cNvGrpSpPr/>
        <p:nvPr/>
      </p:nvGrpSpPr>
      <p:grpSpPr>
        <a:xfrm>
          <a:off x="0" y="0"/>
          <a:ext cx="0" cy="0"/>
          <a:chOff x="0" y="0"/>
          <a:chExt cx="0" cy="0"/>
        </a:xfrm>
      </p:grpSpPr>
      <p:sp>
        <p:nvSpPr>
          <p:cNvPr id="2" name="Rettangolo 1"/>
          <p:cNvSpPr/>
          <p:nvPr/>
        </p:nvSpPr>
        <p:spPr>
          <a:xfrm>
            <a:off x="629920" y="632936"/>
            <a:ext cx="21346160" cy="14311610"/>
          </a:xfrm>
          <a:prstGeom prst="rect">
            <a:avLst/>
          </a:prstGeom>
        </p:spPr>
        <p:txBody>
          <a:bodyPr wrap="square">
            <a:spAutoFit/>
          </a:bodyPr>
          <a:lstStyle/>
          <a:p>
            <a:pPr>
              <a:spcAft>
                <a:spcPts val="0"/>
              </a:spcAft>
            </a:pPr>
            <a:r>
              <a:rPr lang="it-IT" sz="6600" b="1" u="sng" dirty="0">
                <a:solidFill>
                  <a:schemeClr val="bg1"/>
                </a:solidFill>
                <a:latin typeface="Adobe Garamond Pro" charset="0"/>
                <a:ea typeface="Adobe Garamond Pro" charset="0"/>
                <a:cs typeface="Adobe Garamond Pro" charset="0"/>
              </a:rPr>
              <a:t>SINTESI: Si fa la valutazione del rischio</a:t>
            </a:r>
            <a:r>
              <a:rPr lang="it-IT" sz="6600" b="1" u="sng" dirty="0" smtClean="0">
                <a:solidFill>
                  <a:schemeClr val="bg1"/>
                </a:solidFill>
                <a:latin typeface="Adobe Garamond Pro" charset="0"/>
                <a:ea typeface="Adobe Garamond Pro" charset="0"/>
                <a:cs typeface="Adobe Garamond Pro" charset="0"/>
              </a:rPr>
              <a:t>?</a:t>
            </a:r>
          </a:p>
          <a:p>
            <a:pPr>
              <a:spcAft>
                <a:spcPts val="0"/>
              </a:spcAft>
            </a:pPr>
            <a:endParaRPr lang="it-IT" sz="6600" b="1" u="sng" dirty="0">
              <a:solidFill>
                <a:schemeClr val="bg1"/>
              </a:solidFill>
              <a:latin typeface="Adobe Garamond Pro" charset="0"/>
              <a:ea typeface="Adobe Garamond Pro" charset="0"/>
              <a:cs typeface="Adobe Garamond Pro" charset="0"/>
            </a:endParaRPr>
          </a:p>
          <a:p>
            <a:pPr marL="342900" lvl="0" indent="-342900" algn="just">
              <a:spcAft>
                <a:spcPts val="0"/>
              </a:spcAft>
              <a:buFont typeface="Symbol" charset="2"/>
              <a:buChar char=""/>
            </a:pPr>
            <a:r>
              <a:rPr lang="it-IT" sz="6600" b="1" dirty="0">
                <a:solidFill>
                  <a:schemeClr val="bg1"/>
                </a:solidFill>
                <a:latin typeface="Adobe Garamond Pro" charset="0"/>
                <a:ea typeface="Adobe Garamond Pro" charset="0"/>
                <a:cs typeface="Adobe Garamond Pro" charset="0"/>
              </a:rPr>
              <a:t>Il rischio contagio è un rischio non deliberato</a:t>
            </a:r>
          </a:p>
          <a:p>
            <a:pPr marL="342900" lvl="0" indent="-342900" algn="just">
              <a:spcAft>
                <a:spcPts val="0"/>
              </a:spcAft>
              <a:buFont typeface="Symbol" charset="2"/>
              <a:buChar char=""/>
            </a:pPr>
            <a:r>
              <a:rPr lang="it-IT" sz="6600" b="1" dirty="0">
                <a:solidFill>
                  <a:schemeClr val="bg1"/>
                </a:solidFill>
                <a:latin typeface="Adobe Garamond Pro" charset="0"/>
                <a:ea typeface="Adobe Garamond Pro" charset="0"/>
                <a:cs typeface="Adobe Garamond Pro" charset="0"/>
              </a:rPr>
              <a:t>Il rischio contagio è un rischio potenziale e occasionale</a:t>
            </a:r>
          </a:p>
          <a:p>
            <a:pPr marL="342900" lvl="0" indent="-342900" algn="just">
              <a:spcAft>
                <a:spcPts val="0"/>
              </a:spcAft>
              <a:buFont typeface="Symbol" charset="2"/>
              <a:buChar char=""/>
            </a:pPr>
            <a:r>
              <a:rPr lang="it-IT" sz="6600" b="1" dirty="0" smtClean="0">
                <a:solidFill>
                  <a:schemeClr val="bg1"/>
                </a:solidFill>
                <a:latin typeface="Adobe Garamond Pro" charset="0"/>
                <a:ea typeface="Adobe Garamond Pro" charset="0"/>
                <a:cs typeface="Adobe Garamond Pro" charset="0"/>
              </a:rPr>
              <a:t>Stante </a:t>
            </a:r>
            <a:r>
              <a:rPr lang="it-IT" sz="6600" b="1" dirty="0">
                <a:solidFill>
                  <a:schemeClr val="bg1"/>
                </a:solidFill>
                <a:latin typeface="Adobe Garamond Pro" charset="0"/>
                <a:ea typeface="Adobe Garamond Pro" charset="0"/>
                <a:cs typeface="Adobe Garamond Pro" charset="0"/>
              </a:rPr>
              <a:t>anche la durata della situazione emergenziale, il rischio contagio va considerato quale rischio concreto da valutare;</a:t>
            </a:r>
          </a:p>
          <a:p>
            <a:pPr marL="342900" indent="-342900" algn="just">
              <a:buFont typeface="Symbol" charset="2"/>
              <a:buChar char=""/>
            </a:pPr>
            <a:r>
              <a:rPr lang="it-IT" sz="6600" b="1" dirty="0">
                <a:solidFill>
                  <a:schemeClr val="bg1"/>
                </a:solidFill>
                <a:latin typeface="Adobe Garamond Pro" charset="0"/>
                <a:ea typeface="Adobe Garamond Pro" charset="0"/>
                <a:cs typeface="Adobe Garamond Pro" charset="0"/>
              </a:rPr>
              <a:t>La valutazione del rischio è necessaria al fine di poter stabilire procedure e prescrizioni prevenzionistiche</a:t>
            </a:r>
          </a:p>
          <a:p>
            <a:pPr marL="342900" lvl="0" indent="-342900" algn="just">
              <a:spcAft>
                <a:spcPts val="0"/>
              </a:spcAft>
              <a:buFont typeface="Symbol" charset="2"/>
              <a:buChar char=""/>
            </a:pPr>
            <a:r>
              <a:rPr lang="it-IT" sz="6600" b="1" dirty="0" smtClean="0">
                <a:solidFill>
                  <a:schemeClr val="bg1"/>
                </a:solidFill>
                <a:latin typeface="Adobe Garamond Pro" charset="0"/>
                <a:ea typeface="Adobe Garamond Pro" charset="0"/>
                <a:cs typeface="Adobe Garamond Pro" charset="0"/>
              </a:rPr>
              <a:t>In </a:t>
            </a:r>
            <a:r>
              <a:rPr lang="it-IT" sz="6600" b="1" dirty="0">
                <a:solidFill>
                  <a:schemeClr val="bg1"/>
                </a:solidFill>
                <a:latin typeface="Adobe Garamond Pro" charset="0"/>
                <a:ea typeface="Adobe Garamond Pro" charset="0"/>
                <a:cs typeface="Adobe Garamond Pro" charset="0"/>
              </a:rPr>
              <a:t>termini di effettività (“comportamenti concludenti”) aggiungere integrazioni al DVR sono effettivamente da considerarsi quali aggiornamenti;</a:t>
            </a:r>
          </a:p>
          <a:p>
            <a:pPr marL="342900" indent="-342900" algn="just">
              <a:buFont typeface="Symbol" charset="2"/>
              <a:buChar char=""/>
            </a:pPr>
            <a:r>
              <a:rPr lang="it-IT" sz="6600" b="1" dirty="0" smtClean="0">
                <a:solidFill>
                  <a:schemeClr val="bg1"/>
                </a:solidFill>
                <a:latin typeface="Adobe Garamond Pro" charset="0"/>
                <a:ea typeface="Adobe Garamond Pro" charset="0"/>
                <a:cs typeface="Adobe Garamond Pro" charset="0"/>
              </a:rPr>
              <a:t>Il </a:t>
            </a:r>
            <a:r>
              <a:rPr lang="it-IT" sz="6600" b="1" dirty="0">
                <a:solidFill>
                  <a:schemeClr val="bg1"/>
                </a:solidFill>
                <a:latin typeface="Adobe Garamond Pro" charset="0"/>
                <a:ea typeface="Adobe Garamond Pro" charset="0"/>
                <a:cs typeface="Adobe Garamond Pro" charset="0"/>
              </a:rPr>
              <a:t>rischio contagio va considerato anche rischio interferenziale.</a:t>
            </a:r>
          </a:p>
          <a:p>
            <a:pPr marL="342900" lvl="0" indent="-342900" algn="just">
              <a:spcAft>
                <a:spcPts val="0"/>
              </a:spcAft>
              <a:buFont typeface="Symbol" charset="2"/>
              <a:buChar char=""/>
            </a:pPr>
            <a:endParaRPr lang="it-IT" sz="6600" b="1" dirty="0">
              <a:solidFill>
                <a:schemeClr val="bg1"/>
              </a:solidFill>
              <a:latin typeface="Adobe Garamond Pro" charset="0"/>
              <a:ea typeface="Adobe Garamond Pro" charset="0"/>
              <a:cs typeface="Adobe Garamond Pro" charset="0"/>
            </a:endParaRPr>
          </a:p>
          <a:p>
            <a:pPr marL="342900" lvl="0" indent="-342900" algn="just">
              <a:spcAft>
                <a:spcPts val="0"/>
              </a:spcAft>
              <a:buFont typeface="Symbol" charset="2"/>
              <a:buChar char=""/>
            </a:pPr>
            <a:endParaRPr lang="it-IT" sz="6600" dirty="0">
              <a:solidFill>
                <a:schemeClr val="bg1"/>
              </a:solidFill>
              <a:effectLst/>
              <a:latin typeface="Adobe Garamond Pro" charset="0"/>
              <a:ea typeface="Adobe Garamond Pro" charset="0"/>
              <a:cs typeface="Adobe Garamond Pro" charset="0"/>
            </a:endParaRPr>
          </a:p>
        </p:txBody>
      </p:sp>
    </p:spTree>
    <p:extLst>
      <p:ext uri="{BB962C8B-B14F-4D97-AF65-F5344CB8AC3E}">
        <p14:creationId xmlns:p14="http://schemas.microsoft.com/office/powerpoint/2010/main" val="297109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5918" y="5341903"/>
            <a:ext cx="17046481" cy="3575874"/>
          </a:xfrm>
        </p:spPr>
        <p:txBody>
          <a:bodyPr/>
          <a:lstStyle/>
          <a:p>
            <a:r>
              <a:rPr lang="it-IT" dirty="0" smtClean="0"/>
              <a:t>NUOVI DECRETI E LIMITAZIONI</a:t>
            </a:r>
            <a:endParaRPr lang="it-IT" dirty="0"/>
          </a:p>
        </p:txBody>
      </p:sp>
      <p:sp>
        <p:nvSpPr>
          <p:cNvPr id="3" name="Segnaposto testo 2"/>
          <p:cNvSpPr>
            <a:spLocks noGrp="1"/>
          </p:cNvSpPr>
          <p:nvPr>
            <p:ph type="body" idx="1"/>
          </p:nvPr>
        </p:nvSpPr>
        <p:spPr/>
        <p:txBody>
          <a:bodyPr/>
          <a:lstStyle/>
          <a:p>
            <a:r>
              <a:rPr lang="it-IT" dirty="0" smtClean="0"/>
              <a:t>SI </a:t>
            </a:r>
            <a:r>
              <a:rPr lang="it-IT" dirty="0" smtClean="0"/>
              <a:t>RIAPRE IL 4 MAGGIO</a:t>
            </a:r>
            <a:endParaRPr lang="it-IT" dirty="0"/>
          </a:p>
        </p:txBody>
      </p:sp>
    </p:spTree>
    <p:extLst>
      <p:ext uri="{BB962C8B-B14F-4D97-AF65-F5344CB8AC3E}">
        <p14:creationId xmlns:p14="http://schemas.microsoft.com/office/powerpoint/2010/main" val="139974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DPCM 23 </a:t>
            </a:r>
            <a:r>
              <a:rPr lang="it-IT" dirty="0"/>
              <a:t>febbraio 2020 </a:t>
            </a:r>
            <a:endParaRPr lang="it-IT" dirty="0"/>
          </a:p>
        </p:txBody>
      </p:sp>
      <p:sp>
        <p:nvSpPr>
          <p:cNvPr id="3" name="Segnaposto contenuto 2"/>
          <p:cNvSpPr>
            <a:spLocks noGrp="1"/>
          </p:cNvSpPr>
          <p:nvPr>
            <p:ph idx="1"/>
          </p:nvPr>
        </p:nvSpPr>
        <p:spPr>
          <a:xfrm>
            <a:off x="677332" y="2987040"/>
            <a:ext cx="21237787" cy="8676639"/>
          </a:xfrm>
        </p:spPr>
        <p:txBody>
          <a:bodyPr>
            <a:normAutofit/>
          </a:bodyPr>
          <a:lstStyle/>
          <a:p>
            <a:r>
              <a:rPr lang="it-IT" sz="4400" i="1" dirty="0"/>
              <a:t>PUR MANTENENDO I CODICI ATECO </a:t>
            </a:r>
            <a:r>
              <a:rPr lang="it-IT" sz="4400" i="1" dirty="0" smtClean="0"/>
              <a:t>42 e </a:t>
            </a:r>
            <a:r>
              <a:rPr lang="it-IT" sz="4400" i="1" dirty="0"/>
              <a:t>ATECO 43.2</a:t>
            </a:r>
          </a:p>
          <a:p>
            <a:r>
              <a:rPr lang="it-IT" sz="4400" i="1" dirty="0" smtClean="0"/>
              <a:t>è </a:t>
            </a:r>
            <a:r>
              <a:rPr lang="it-IT" sz="4400" i="1" dirty="0"/>
              <a:t>fatto divieto a tutte le persone fisiche di trasferirsi  o spostarsi, con mezzi di trasporto pubblici o privati,  in  un  comune diverso rispetto a quello in cui attualmente si  trovano,  salvo  che per comprovate esigenze lavorative, di assoluta  urgenza  ovvero  per motivi di </a:t>
            </a:r>
            <a:r>
              <a:rPr lang="it-IT" sz="4400" i="1" dirty="0" smtClean="0"/>
              <a:t>salute</a:t>
            </a:r>
            <a:r>
              <a:rPr lang="it-IT" sz="5400" dirty="0" smtClean="0"/>
              <a:t>.</a:t>
            </a:r>
          </a:p>
          <a:p>
            <a:endParaRPr lang="it-IT" sz="5400" dirty="0" smtClean="0"/>
          </a:p>
          <a:p>
            <a:r>
              <a:rPr lang="it-IT" sz="5400" i="1" dirty="0"/>
              <a:t>comprovate esigenze lavorative, </a:t>
            </a:r>
            <a:endParaRPr lang="it-IT" sz="5400" i="1" dirty="0" smtClean="0"/>
          </a:p>
          <a:p>
            <a:pPr lvl="1"/>
            <a:r>
              <a:rPr lang="it-IT" sz="5027" i="1" dirty="0" smtClean="0"/>
              <a:t>di </a:t>
            </a:r>
            <a:r>
              <a:rPr lang="it-IT" sz="5027" i="1" dirty="0"/>
              <a:t>assoluta  urgenza  </a:t>
            </a:r>
          </a:p>
          <a:p>
            <a:r>
              <a:rPr lang="it-IT" sz="5400" i="1" dirty="0" smtClean="0"/>
              <a:t>ovvero per </a:t>
            </a:r>
            <a:r>
              <a:rPr lang="it-IT" sz="5400" i="1" dirty="0"/>
              <a:t>motivi di salute</a:t>
            </a:r>
            <a:r>
              <a:rPr lang="it-IT" sz="6600" dirty="0"/>
              <a:t>.</a:t>
            </a:r>
            <a:endParaRPr lang="it-IT" sz="5400" dirty="0"/>
          </a:p>
          <a:p>
            <a:endParaRPr lang="it-IT" sz="5400" dirty="0"/>
          </a:p>
        </p:txBody>
      </p:sp>
    </p:spTree>
    <p:extLst>
      <p:ext uri="{BB962C8B-B14F-4D97-AF65-F5344CB8AC3E}">
        <p14:creationId xmlns:p14="http://schemas.microsoft.com/office/powerpoint/2010/main" val="1054727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06075" y="845073"/>
            <a:ext cx="19154565" cy="2614323"/>
          </a:xfrm>
        </p:spPr>
        <p:txBody>
          <a:bodyPr/>
          <a:lstStyle/>
          <a:p>
            <a:r>
              <a:rPr lang="it-IT" dirty="0" smtClean="0"/>
              <a:t>Il documento INAIL sulla valutazione </a:t>
            </a:r>
            <a:r>
              <a:rPr lang="it-IT" dirty="0"/>
              <a:t>delle categorie di rischio</a:t>
            </a:r>
            <a:endParaRPr lang="it-IT" dirty="0"/>
          </a:p>
        </p:txBody>
      </p:sp>
      <p:sp>
        <p:nvSpPr>
          <p:cNvPr id="3" name="Segnaposto contenuto 2"/>
          <p:cNvSpPr>
            <a:spLocks noGrp="1"/>
          </p:cNvSpPr>
          <p:nvPr>
            <p:ph idx="1"/>
          </p:nvPr>
        </p:nvSpPr>
        <p:spPr>
          <a:xfrm>
            <a:off x="677332" y="3566160"/>
            <a:ext cx="21237787" cy="8676639"/>
          </a:xfrm>
        </p:spPr>
        <p:txBody>
          <a:bodyPr>
            <a:normAutofit/>
          </a:bodyPr>
          <a:lstStyle/>
          <a:p>
            <a:r>
              <a:rPr lang="it-IT" sz="4400" dirty="0"/>
              <a:t>il Comitato tecnico-scientifico ha </a:t>
            </a:r>
            <a:r>
              <a:rPr lang="it-IT" sz="4400" dirty="0" smtClean="0"/>
              <a:t>ricevuto </a:t>
            </a:r>
            <a:r>
              <a:rPr lang="it-IT" sz="4400" dirty="0"/>
              <a:t>e allegato al suo verbale il </a:t>
            </a:r>
            <a:r>
              <a:rPr lang="it-IT" sz="4400" dirty="0" smtClean="0"/>
              <a:t>documento </a:t>
            </a:r>
            <a:r>
              <a:rPr lang="it-IT" sz="4400" dirty="0"/>
              <a:t>tecnico </a:t>
            </a:r>
            <a:r>
              <a:rPr lang="it-IT" sz="4400" dirty="0" err="1" smtClean="0"/>
              <a:t>dell’Inail</a:t>
            </a:r>
            <a:r>
              <a:rPr lang="it-IT" sz="4400" dirty="0"/>
              <a:t> </a:t>
            </a:r>
            <a:r>
              <a:rPr lang="it-IT" sz="4400" dirty="0" smtClean="0"/>
              <a:t>“sulla </a:t>
            </a:r>
            <a:r>
              <a:rPr lang="it-IT" sz="4400" dirty="0"/>
              <a:t>possibile </a:t>
            </a:r>
            <a:r>
              <a:rPr lang="it-IT" sz="4400" dirty="0" smtClean="0"/>
              <a:t>rimodulazione </a:t>
            </a:r>
            <a:r>
              <a:rPr lang="it-IT" sz="4400" dirty="0"/>
              <a:t>delle misure di </a:t>
            </a:r>
            <a:r>
              <a:rPr lang="it-IT" sz="4400" dirty="0" smtClean="0"/>
              <a:t>contenimento </a:t>
            </a:r>
            <a:r>
              <a:rPr lang="it-IT" sz="4400" dirty="0"/>
              <a:t>del contagio nei luoghi di </a:t>
            </a:r>
            <a:r>
              <a:rPr lang="it-IT" sz="4400" dirty="0" smtClean="0"/>
              <a:t>lavoro </a:t>
            </a:r>
            <a:r>
              <a:rPr lang="it-IT" sz="4400" dirty="0"/>
              <a:t>e strategie di prevenzione”.</a:t>
            </a:r>
            <a:endParaRPr lang="it-IT" sz="4400" dirty="0"/>
          </a:p>
          <a:p>
            <a:r>
              <a:rPr lang="it-IT" sz="4400" dirty="0"/>
              <a:t>Le indicazioni del documento </a:t>
            </a:r>
            <a:r>
              <a:rPr lang="it-IT" sz="4400" dirty="0" smtClean="0"/>
              <a:t>sono </a:t>
            </a:r>
            <a:r>
              <a:rPr lang="it-IT" sz="4400" dirty="0"/>
              <a:t>varie e partono da un’analisi di rischio per i singoli settori </a:t>
            </a:r>
            <a:r>
              <a:rPr lang="it-IT" sz="4400" dirty="0" smtClean="0"/>
              <a:t>produttivi </a:t>
            </a:r>
            <a:r>
              <a:rPr lang="it-IT" sz="4400" dirty="0"/>
              <a:t>che tiene conto di tre variabili: </a:t>
            </a:r>
            <a:endParaRPr lang="it-IT" sz="4400" dirty="0" smtClean="0"/>
          </a:p>
          <a:p>
            <a:pPr lvl="1"/>
            <a:r>
              <a:rPr lang="it-IT" sz="4027" b="1" dirty="0" smtClean="0"/>
              <a:t>“</a:t>
            </a:r>
            <a:r>
              <a:rPr lang="it-IT" sz="4027" b="1" dirty="0"/>
              <a:t>Esposizione” </a:t>
            </a:r>
            <a:r>
              <a:rPr lang="it-IT" sz="4027" dirty="0"/>
              <a:t>e </a:t>
            </a:r>
            <a:r>
              <a:rPr lang="it-IT" sz="4027" dirty="0" err="1"/>
              <a:t>cioe</a:t>
            </a:r>
            <a:r>
              <a:rPr lang="it-IT" sz="4027" dirty="0"/>
              <a:t>̀ la </a:t>
            </a:r>
            <a:r>
              <a:rPr lang="it-IT" sz="4027" dirty="0" err="1"/>
              <a:t>probabilita</a:t>
            </a:r>
            <a:r>
              <a:rPr lang="it-IT" sz="4027" dirty="0"/>
              <a:t>̀ di venire in contatto con fonti di </a:t>
            </a:r>
            <a:r>
              <a:rPr lang="it-IT" sz="4027" dirty="0" smtClean="0"/>
              <a:t>contagio </a:t>
            </a:r>
            <a:r>
              <a:rPr lang="it-IT" sz="4027" dirty="0"/>
              <a:t>mentre si lavora (massima, ad esempio, nel settore sanitario); </a:t>
            </a:r>
            <a:endParaRPr lang="it-IT" sz="4027" dirty="0" smtClean="0"/>
          </a:p>
          <a:p>
            <a:pPr lvl="1"/>
            <a:r>
              <a:rPr lang="it-IT" sz="4027" b="1" dirty="0" smtClean="0"/>
              <a:t>“</a:t>
            </a:r>
            <a:r>
              <a:rPr lang="it-IT" sz="4027" b="1" dirty="0" err="1"/>
              <a:t>Prossimita</a:t>
            </a:r>
            <a:r>
              <a:rPr lang="it-IT" sz="4027" b="1" dirty="0"/>
              <a:t>̀”, </a:t>
            </a:r>
            <a:r>
              <a:rPr lang="it-IT" sz="4027" dirty="0" err="1"/>
              <a:t>cioe</a:t>
            </a:r>
            <a:r>
              <a:rPr lang="it-IT" sz="4027" dirty="0"/>
              <a:t>̀ la </a:t>
            </a:r>
            <a:r>
              <a:rPr lang="it-IT" sz="4027" dirty="0" err="1"/>
              <a:t>possibilita</a:t>
            </a:r>
            <a:r>
              <a:rPr lang="it-IT" sz="4027" dirty="0"/>
              <a:t>̀ che il tipo di lavoro non consenta un </a:t>
            </a:r>
            <a:r>
              <a:rPr lang="it-IT" sz="4027" dirty="0" smtClean="0"/>
              <a:t>sufficiente </a:t>
            </a:r>
            <a:r>
              <a:rPr lang="it-IT" sz="4027" dirty="0"/>
              <a:t>distanziamento (</a:t>
            </a:r>
            <a:r>
              <a:rPr lang="it-IT" sz="4027" dirty="0" err="1"/>
              <a:t>puo</a:t>
            </a:r>
            <a:r>
              <a:rPr lang="it-IT" sz="4027" dirty="0"/>
              <a:t>̀ </a:t>
            </a:r>
            <a:r>
              <a:rPr lang="it-IT" sz="4027" dirty="0" smtClean="0"/>
              <a:t>capitare </a:t>
            </a:r>
            <a:r>
              <a:rPr lang="it-IT" sz="4027" dirty="0"/>
              <a:t>in alcune fabbriche); </a:t>
            </a:r>
            <a:endParaRPr lang="it-IT" sz="4027" dirty="0" smtClean="0"/>
          </a:p>
          <a:p>
            <a:pPr lvl="1"/>
            <a:r>
              <a:rPr lang="it-IT" sz="4027" b="1" dirty="0" smtClean="0"/>
              <a:t>“Aggregazione</a:t>
            </a:r>
            <a:r>
              <a:rPr lang="it-IT" sz="4027" b="1" dirty="0"/>
              <a:t>” </a:t>
            </a:r>
            <a:r>
              <a:rPr lang="it-IT" sz="4027" dirty="0"/>
              <a:t>ovvero la </a:t>
            </a:r>
            <a:r>
              <a:rPr lang="it-IT" sz="4027" dirty="0" err="1"/>
              <a:t>possibilita</a:t>
            </a:r>
            <a:r>
              <a:rPr lang="it-IT" sz="4027" dirty="0"/>
              <a:t>̀ che il </a:t>
            </a:r>
            <a:r>
              <a:rPr lang="it-IT" sz="4027" dirty="0" smtClean="0"/>
              <a:t>lavoro </a:t>
            </a:r>
            <a:r>
              <a:rPr lang="it-IT" sz="4027" dirty="0"/>
              <a:t>preveda il contatto con soggetti terzi (la ristorazione, ad esempio).</a:t>
            </a:r>
            <a:endParaRPr lang="it-IT" sz="4027" dirty="0"/>
          </a:p>
        </p:txBody>
      </p:sp>
    </p:spTree>
    <p:extLst>
      <p:ext uri="{BB962C8B-B14F-4D97-AF65-F5344CB8AC3E}">
        <p14:creationId xmlns:p14="http://schemas.microsoft.com/office/powerpoint/2010/main" val="1469355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06075" y="845073"/>
            <a:ext cx="19154565" cy="2614323"/>
          </a:xfrm>
        </p:spPr>
        <p:txBody>
          <a:bodyPr/>
          <a:lstStyle/>
          <a:p>
            <a:r>
              <a:rPr lang="it-IT" dirty="0" smtClean="0"/>
              <a:t>Il documento INAIL sulla valutazione </a:t>
            </a:r>
            <a:r>
              <a:rPr lang="it-IT" dirty="0"/>
              <a:t>delle categorie di rischio</a:t>
            </a:r>
            <a:endParaRPr lang="it-IT" dirty="0"/>
          </a:p>
        </p:txBody>
      </p:sp>
      <p:sp>
        <p:nvSpPr>
          <p:cNvPr id="3" name="Segnaposto contenuto 2"/>
          <p:cNvSpPr>
            <a:spLocks noGrp="1"/>
          </p:cNvSpPr>
          <p:nvPr>
            <p:ph idx="1"/>
          </p:nvPr>
        </p:nvSpPr>
        <p:spPr>
          <a:xfrm>
            <a:off x="677332" y="3566160"/>
            <a:ext cx="21237787" cy="8676639"/>
          </a:xfrm>
        </p:spPr>
        <p:txBody>
          <a:bodyPr>
            <a:normAutofit/>
          </a:bodyPr>
          <a:lstStyle/>
          <a:p>
            <a:r>
              <a:rPr lang="it-IT" sz="4400" dirty="0"/>
              <a:t>Ovviamente è consigliato di continuare con lo </a:t>
            </a:r>
            <a:r>
              <a:rPr lang="it-IT" sz="4400" dirty="0" err="1"/>
              <a:t>smart-working</a:t>
            </a:r>
            <a:r>
              <a:rPr lang="it-IT" sz="4400" dirty="0"/>
              <a:t> dove si </a:t>
            </a:r>
            <a:r>
              <a:rPr lang="it-IT" sz="4400" dirty="0" err="1"/>
              <a:t>puo</a:t>
            </a:r>
            <a:r>
              <a:rPr lang="it-IT" sz="4400" dirty="0"/>
              <a:t>̀, quanto al resto le raccomandazione sono di tre tipi: </a:t>
            </a:r>
            <a:endParaRPr lang="it-IT" sz="4400" dirty="0" smtClean="0"/>
          </a:p>
          <a:p>
            <a:pPr marL="746774" lvl="1" indent="0">
              <a:buNone/>
            </a:pPr>
            <a:r>
              <a:rPr lang="it-IT" sz="4027" dirty="0" smtClean="0"/>
              <a:t>1</a:t>
            </a:r>
            <a:r>
              <a:rPr lang="it-IT" sz="4027" dirty="0"/>
              <a:t>) organizzative, per </a:t>
            </a:r>
            <a:r>
              <a:rPr lang="it-IT" sz="4027" dirty="0" smtClean="0"/>
              <a:t>mantenere </a:t>
            </a:r>
            <a:r>
              <a:rPr lang="it-IT" sz="4027" dirty="0"/>
              <a:t>il distanziamento sul luogo di lavoro e alle mense, negli </a:t>
            </a:r>
            <a:r>
              <a:rPr lang="it-IT" sz="4027" dirty="0" smtClean="0"/>
              <a:t>spogliatoi </a:t>
            </a:r>
            <a:r>
              <a:rPr lang="it-IT" sz="4027" dirty="0"/>
              <a:t>o all’ingresso; </a:t>
            </a:r>
            <a:endParaRPr lang="it-IT" sz="4027" dirty="0" smtClean="0"/>
          </a:p>
          <a:p>
            <a:pPr marL="746774" lvl="1" indent="0">
              <a:buNone/>
            </a:pPr>
            <a:r>
              <a:rPr lang="it-IT" sz="4027" dirty="0" smtClean="0"/>
              <a:t>2</a:t>
            </a:r>
            <a:r>
              <a:rPr lang="it-IT" sz="4027" dirty="0"/>
              <a:t>) di prevenzione e protezione, in cui rientrano </a:t>
            </a:r>
            <a:r>
              <a:rPr lang="it-IT" sz="4027" dirty="0" smtClean="0"/>
              <a:t>l’informazione </a:t>
            </a:r>
            <a:r>
              <a:rPr lang="it-IT" sz="4027" dirty="0"/>
              <a:t>ai lavoratori sui </a:t>
            </a:r>
            <a:r>
              <a:rPr lang="it-IT" sz="4027" dirty="0" smtClean="0"/>
              <a:t>comportamenti </a:t>
            </a:r>
            <a:r>
              <a:rPr lang="it-IT" sz="4027" dirty="0"/>
              <a:t>corretti, la </a:t>
            </a:r>
            <a:r>
              <a:rPr lang="it-IT" sz="4027" dirty="0" smtClean="0"/>
              <a:t>sanificazione </a:t>
            </a:r>
            <a:r>
              <a:rPr lang="it-IT" sz="4027" dirty="0"/>
              <a:t>e pulizia continua degli </a:t>
            </a:r>
            <a:r>
              <a:rPr lang="it-IT" sz="4027" dirty="0" err="1"/>
              <a:t>ambieni</a:t>
            </a:r>
            <a:r>
              <a:rPr lang="it-IT" sz="4027" dirty="0"/>
              <a:t>, la fornitura di mascherine, guanti eccetera; </a:t>
            </a:r>
            <a:endParaRPr lang="it-IT" sz="4027" dirty="0" smtClean="0"/>
          </a:p>
          <a:p>
            <a:pPr marL="746774" lvl="1" indent="0">
              <a:buNone/>
            </a:pPr>
            <a:r>
              <a:rPr lang="it-IT" sz="4027" dirty="0" smtClean="0"/>
              <a:t>3</a:t>
            </a:r>
            <a:r>
              <a:rPr lang="it-IT" sz="4027" dirty="0"/>
              <a:t>) le misure specifiche </a:t>
            </a:r>
            <a:r>
              <a:rPr lang="it-IT" sz="4027" dirty="0" smtClean="0"/>
              <a:t>anti-contagio</a:t>
            </a:r>
            <a:r>
              <a:rPr lang="it-IT" sz="4027" dirty="0"/>
              <a:t>, in cui un ruolo centrale hanno la figura del “medico </a:t>
            </a:r>
            <a:r>
              <a:rPr lang="it-IT" sz="4027" dirty="0" smtClean="0"/>
              <a:t>competente</a:t>
            </a:r>
            <a:r>
              <a:rPr lang="it-IT" sz="4027" dirty="0"/>
              <a:t>” e dei responsabili della </a:t>
            </a:r>
            <a:r>
              <a:rPr lang="it-IT" sz="4027" dirty="0" smtClean="0"/>
              <a:t>sicurezza </a:t>
            </a:r>
            <a:r>
              <a:rPr lang="it-IT" sz="4027" dirty="0"/>
              <a:t>sul lavoro </a:t>
            </a:r>
            <a:endParaRPr lang="it-IT" sz="3654" dirty="0"/>
          </a:p>
        </p:txBody>
      </p:sp>
    </p:spTree>
    <p:extLst>
      <p:ext uri="{BB962C8B-B14F-4D97-AF65-F5344CB8AC3E}">
        <p14:creationId xmlns:p14="http://schemas.microsoft.com/office/powerpoint/2010/main" val="11320323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a:stretch>
        </a:blipFill>
        <a:effectLst/>
      </p:bgPr>
    </p:bg>
    <p:spTree>
      <p:nvGrpSpPr>
        <p:cNvPr id="1" name=""/>
        <p:cNvGrpSpPr/>
        <p:nvPr/>
      </p:nvGrpSpPr>
      <p:grpSpPr>
        <a:xfrm>
          <a:off x="0" y="0"/>
          <a:ext cx="0" cy="0"/>
          <a:chOff x="0" y="0"/>
          <a:chExt cx="0" cy="0"/>
        </a:xfrm>
      </p:grpSpPr>
      <p:sp>
        <p:nvSpPr>
          <p:cNvPr id="2" name="Rettangolo 1"/>
          <p:cNvSpPr/>
          <p:nvPr/>
        </p:nvSpPr>
        <p:spPr>
          <a:xfrm>
            <a:off x="629920" y="632936"/>
            <a:ext cx="21346160" cy="7201972"/>
          </a:xfrm>
          <a:prstGeom prst="rect">
            <a:avLst/>
          </a:prstGeom>
        </p:spPr>
        <p:txBody>
          <a:bodyPr wrap="square">
            <a:spAutoFit/>
          </a:bodyPr>
          <a:lstStyle/>
          <a:p>
            <a:pPr>
              <a:spcAft>
                <a:spcPts val="0"/>
              </a:spcAft>
            </a:pPr>
            <a:r>
              <a:rPr lang="it-IT" sz="6600" b="1" u="sng" dirty="0">
                <a:solidFill>
                  <a:schemeClr val="bg1"/>
                </a:solidFill>
                <a:latin typeface="Adobe Garamond Pro" charset="0"/>
                <a:ea typeface="Adobe Garamond Pro" charset="0"/>
                <a:cs typeface="Adobe Garamond Pro" charset="0"/>
              </a:rPr>
              <a:t>SINTESI: Si </a:t>
            </a:r>
            <a:r>
              <a:rPr lang="it-IT" sz="6600" b="1" u="sng" dirty="0" smtClean="0">
                <a:solidFill>
                  <a:schemeClr val="bg1"/>
                </a:solidFill>
                <a:latin typeface="Adobe Garamond Pro" charset="0"/>
                <a:ea typeface="Adobe Garamond Pro" charset="0"/>
                <a:cs typeface="Adobe Garamond Pro" charset="0"/>
              </a:rPr>
              <a:t>riapre?</a:t>
            </a:r>
            <a:endParaRPr lang="it-IT" sz="6600" b="1" u="sng" dirty="0" smtClean="0">
              <a:solidFill>
                <a:schemeClr val="bg1"/>
              </a:solidFill>
              <a:latin typeface="Adobe Garamond Pro" charset="0"/>
              <a:ea typeface="Adobe Garamond Pro" charset="0"/>
              <a:cs typeface="Adobe Garamond Pro" charset="0"/>
            </a:endParaRPr>
          </a:p>
          <a:p>
            <a:pPr>
              <a:spcAft>
                <a:spcPts val="0"/>
              </a:spcAft>
            </a:pPr>
            <a:endParaRPr lang="it-IT" sz="6600" b="1" u="sng" dirty="0">
              <a:solidFill>
                <a:schemeClr val="bg1"/>
              </a:solidFill>
              <a:latin typeface="Adobe Garamond Pro" charset="0"/>
              <a:ea typeface="Adobe Garamond Pro" charset="0"/>
              <a:cs typeface="Adobe Garamond Pro" charset="0"/>
            </a:endParaRPr>
          </a:p>
          <a:p>
            <a:pPr marL="342900" lvl="0" indent="-342900" algn="just">
              <a:spcAft>
                <a:spcPts val="0"/>
              </a:spcAft>
              <a:buFont typeface="Symbol" charset="2"/>
              <a:buChar char=""/>
            </a:pPr>
            <a:r>
              <a:rPr lang="it-IT" sz="6600" b="1" dirty="0" smtClean="0">
                <a:solidFill>
                  <a:schemeClr val="bg1"/>
                </a:solidFill>
                <a:latin typeface="Adobe Garamond Pro" charset="0"/>
                <a:ea typeface="Adobe Garamond Pro" charset="0"/>
                <a:cs typeface="Adobe Garamond Pro" charset="0"/>
              </a:rPr>
              <a:t>Il Cantiere è considerato un ambiente di lavoro a rischio medio-basso di contagio</a:t>
            </a:r>
          </a:p>
          <a:p>
            <a:pPr marL="342900" lvl="0" indent="-342900" algn="just">
              <a:spcAft>
                <a:spcPts val="0"/>
              </a:spcAft>
              <a:buFont typeface="Symbol" charset="2"/>
              <a:buChar char=""/>
            </a:pPr>
            <a:r>
              <a:rPr lang="it-IT" sz="6600" b="1" dirty="0" smtClean="0">
                <a:solidFill>
                  <a:schemeClr val="bg1"/>
                </a:solidFill>
                <a:latin typeface="Adobe Garamond Pro" charset="0"/>
                <a:ea typeface="Adobe Garamond Pro" charset="0"/>
                <a:cs typeface="Adobe Garamond Pro" charset="0"/>
              </a:rPr>
              <a:t>Ma è un ambiente nel quale operano una pluralità di soggetti</a:t>
            </a:r>
          </a:p>
          <a:p>
            <a:pPr marL="342900" lvl="0" indent="-342900" algn="just">
              <a:spcAft>
                <a:spcPts val="0"/>
              </a:spcAft>
              <a:buFont typeface="Symbol" charset="2"/>
              <a:buChar char=""/>
            </a:pPr>
            <a:endParaRPr lang="it-IT" sz="6600" b="1" dirty="0">
              <a:solidFill>
                <a:schemeClr val="bg1"/>
              </a:solidFill>
              <a:latin typeface="Adobe Garamond Pro" charset="0"/>
              <a:ea typeface="Adobe Garamond Pro" charset="0"/>
              <a:cs typeface="Adobe Garamond Pro" charset="0"/>
            </a:endParaRPr>
          </a:p>
          <a:p>
            <a:pPr marL="342900" lvl="0" indent="-342900" algn="just">
              <a:spcAft>
                <a:spcPts val="0"/>
              </a:spcAft>
              <a:buFont typeface="Symbol" charset="2"/>
              <a:buChar char=""/>
            </a:pPr>
            <a:endParaRPr lang="it-IT" sz="6600" dirty="0">
              <a:solidFill>
                <a:schemeClr val="bg1"/>
              </a:solidFill>
              <a:effectLst/>
              <a:latin typeface="Adobe Garamond Pro" charset="0"/>
              <a:ea typeface="Adobe Garamond Pro" charset="0"/>
              <a:cs typeface="Adobe Garamond Pro" charset="0"/>
            </a:endParaRPr>
          </a:p>
        </p:txBody>
      </p:sp>
    </p:spTree>
    <p:extLst>
      <p:ext uri="{BB962C8B-B14F-4D97-AF65-F5344CB8AC3E}">
        <p14:creationId xmlns:p14="http://schemas.microsoft.com/office/powerpoint/2010/main" val="1487050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5918" y="5341903"/>
            <a:ext cx="17046481" cy="3575874"/>
          </a:xfrm>
        </p:spPr>
        <p:txBody>
          <a:bodyPr/>
          <a:lstStyle/>
          <a:p>
            <a:r>
              <a:rPr lang="it-IT" dirty="0" smtClean="0"/>
              <a:t>I NUOVI OBBLIGHI IN CANTIERE</a:t>
            </a:r>
            <a:endParaRPr lang="it-IT" dirty="0"/>
          </a:p>
        </p:txBody>
      </p:sp>
      <p:sp>
        <p:nvSpPr>
          <p:cNvPr id="3" name="Segnaposto testo 2"/>
          <p:cNvSpPr>
            <a:spLocks noGrp="1"/>
          </p:cNvSpPr>
          <p:nvPr>
            <p:ph type="body" idx="1"/>
          </p:nvPr>
        </p:nvSpPr>
        <p:spPr/>
        <p:txBody>
          <a:bodyPr/>
          <a:lstStyle/>
          <a:p>
            <a:r>
              <a:rPr lang="it-IT" dirty="0" smtClean="0"/>
              <a:t>TRA TUSL E DPCM</a:t>
            </a:r>
            <a:endParaRPr lang="it-IT" dirty="0"/>
          </a:p>
        </p:txBody>
      </p:sp>
    </p:spTree>
    <p:extLst>
      <p:ext uri="{BB962C8B-B14F-4D97-AF65-F5344CB8AC3E}">
        <p14:creationId xmlns:p14="http://schemas.microsoft.com/office/powerpoint/2010/main" val="1872310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5400" i="1" smtClean="0"/>
              <a:t>PRIMA PREMESSA: LA CONVIVENZA </a:t>
            </a:r>
            <a:r>
              <a:rPr lang="it-IT" sz="5400" i="1" dirty="0" smtClean="0"/>
              <a:t>DELLE NORME</a:t>
            </a:r>
            <a:endParaRPr lang="it-IT" sz="5400" i="1" dirty="0"/>
          </a:p>
        </p:txBody>
      </p:sp>
      <p:sp>
        <p:nvSpPr>
          <p:cNvPr id="3" name="Segnaposto contenuto 2"/>
          <p:cNvSpPr>
            <a:spLocks noGrp="1"/>
          </p:cNvSpPr>
          <p:nvPr>
            <p:ph idx="1"/>
          </p:nvPr>
        </p:nvSpPr>
        <p:spPr>
          <a:xfrm>
            <a:off x="677332" y="4937760"/>
            <a:ext cx="21237787" cy="6725919"/>
          </a:xfrm>
        </p:spPr>
        <p:txBody>
          <a:bodyPr>
            <a:normAutofit/>
          </a:bodyPr>
          <a:lstStyle/>
          <a:p>
            <a:r>
              <a:rPr lang="it-IT" sz="4400" i="1" dirty="0" smtClean="0"/>
              <a:t>ESISTE CONVIVENZA DELLE NORME PER LA SALVAGUARDIA DELLA SALUTE ANCHE NEI LUOGHI DI LAVORO</a:t>
            </a:r>
            <a:endParaRPr lang="it-IT" sz="5400" dirty="0" smtClean="0"/>
          </a:p>
          <a:p>
            <a:endParaRPr lang="it-IT" sz="5400" dirty="0" smtClean="0"/>
          </a:p>
          <a:p>
            <a:r>
              <a:rPr lang="it-IT" sz="5400" i="1" dirty="0" smtClean="0"/>
              <a:t>OCCORRE RAMMENTARE CHE LE NORME ATTUALMENTE IN VIGORE PER L’ANTI-CONTAGIO SONO NORME DI PUBBLICA SICUREZZA E DI PROTEZIONE CIVILE</a:t>
            </a:r>
            <a:endParaRPr lang="it-IT" sz="5400" dirty="0"/>
          </a:p>
          <a:p>
            <a:endParaRPr lang="it-IT" sz="5400" dirty="0"/>
          </a:p>
        </p:txBody>
      </p:sp>
    </p:spTree>
    <p:extLst>
      <p:ext uri="{BB962C8B-B14F-4D97-AF65-F5344CB8AC3E}">
        <p14:creationId xmlns:p14="http://schemas.microsoft.com/office/powerpoint/2010/main" val="8377863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5400" dirty="0" smtClean="0"/>
              <a:t>SECONDA PREMESSA: RISCHIO E RUOLI</a:t>
            </a:r>
            <a:endParaRPr lang="it-IT" sz="5400" dirty="0"/>
          </a:p>
        </p:txBody>
      </p:sp>
      <p:sp>
        <p:nvSpPr>
          <p:cNvPr id="3" name="Segnaposto contenuto 2"/>
          <p:cNvSpPr>
            <a:spLocks noGrp="1"/>
          </p:cNvSpPr>
          <p:nvPr>
            <p:ph idx="1"/>
          </p:nvPr>
        </p:nvSpPr>
        <p:spPr>
          <a:xfrm>
            <a:off x="677332" y="2987040"/>
            <a:ext cx="21237787" cy="8676639"/>
          </a:xfrm>
        </p:spPr>
        <p:txBody>
          <a:bodyPr>
            <a:normAutofit/>
          </a:bodyPr>
          <a:lstStyle/>
          <a:p>
            <a:endParaRPr lang="it-IT" sz="5400" dirty="0" smtClean="0"/>
          </a:p>
          <a:p>
            <a:r>
              <a:rPr lang="it-IT" sz="5400" i="1" dirty="0" smtClean="0"/>
              <a:t>MAI COME IN QUESTO MOMENTO STORICO E’ POSSIBILE PERCEPIRE:</a:t>
            </a:r>
          </a:p>
          <a:p>
            <a:pPr lvl="1"/>
            <a:r>
              <a:rPr lang="it-IT" sz="5027" i="1" dirty="0" smtClean="0"/>
              <a:t> L’IMPORTANZA DI CHI DEVE VALUTARE IL RISCHIO</a:t>
            </a:r>
          </a:p>
          <a:p>
            <a:pPr lvl="1"/>
            <a:r>
              <a:rPr lang="it-IT" sz="5027" i="1" dirty="0" smtClean="0"/>
              <a:t>I RUOLI:</a:t>
            </a:r>
          </a:p>
          <a:p>
            <a:pPr lvl="2"/>
            <a:r>
              <a:rPr lang="it-IT" sz="4800" b="1" i="1" dirty="0" smtClean="0"/>
              <a:t> ORGANIZZATIVI (VIGILANZA ALTA) </a:t>
            </a:r>
          </a:p>
          <a:p>
            <a:pPr lvl="2"/>
            <a:r>
              <a:rPr lang="it-IT" sz="4800" b="1" i="1" dirty="0" smtClean="0"/>
              <a:t>QUELLI OPERATIVI CONCRETI (IMPRESE) </a:t>
            </a:r>
          </a:p>
          <a:p>
            <a:pPr lvl="2"/>
            <a:r>
              <a:rPr lang="it-IT" sz="4800" b="1" i="1" dirty="0" smtClean="0"/>
              <a:t>E LE RESPONSABILITA’ (COMMITTENTE)</a:t>
            </a:r>
            <a:endParaRPr lang="it-IT" sz="4800" b="1" dirty="0"/>
          </a:p>
          <a:p>
            <a:endParaRPr lang="it-IT" sz="5400" dirty="0"/>
          </a:p>
        </p:txBody>
      </p:sp>
    </p:spTree>
    <p:extLst>
      <p:ext uri="{BB962C8B-B14F-4D97-AF65-F5344CB8AC3E}">
        <p14:creationId xmlns:p14="http://schemas.microsoft.com/office/powerpoint/2010/main" val="2124215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COMMITTENTE</a:t>
            </a:r>
            <a:endParaRPr lang="it-IT" dirty="0"/>
          </a:p>
        </p:txBody>
      </p:sp>
      <p:sp>
        <p:nvSpPr>
          <p:cNvPr id="3" name="Segnaposto contenuto 2"/>
          <p:cNvSpPr>
            <a:spLocks noGrp="1"/>
          </p:cNvSpPr>
          <p:nvPr>
            <p:ph idx="1"/>
          </p:nvPr>
        </p:nvSpPr>
        <p:spPr>
          <a:xfrm>
            <a:off x="677332" y="2987040"/>
            <a:ext cx="21237787" cy="8676639"/>
          </a:xfrm>
        </p:spPr>
        <p:txBody>
          <a:bodyPr>
            <a:normAutofit/>
          </a:bodyPr>
          <a:lstStyle/>
          <a:p>
            <a:r>
              <a:rPr lang="it-IT" sz="4400" dirty="0"/>
              <a:t>Ai sensi dell’art.90, comma 1, il committente (o il Responsabile dei Lavori/il RUP), nelle fasi di progettazione dell’opera, si attiene ai principi e alle misure generali di tutela di cui all’articolo 15 </a:t>
            </a:r>
            <a:endParaRPr lang="it-IT" sz="4400" dirty="0" smtClean="0"/>
          </a:p>
          <a:p>
            <a:endParaRPr lang="it-IT" sz="5400" dirty="0" smtClean="0"/>
          </a:p>
        </p:txBody>
      </p:sp>
      <p:sp>
        <p:nvSpPr>
          <p:cNvPr id="4" name="Rettangolo 3"/>
          <p:cNvSpPr/>
          <p:nvPr/>
        </p:nvSpPr>
        <p:spPr>
          <a:xfrm>
            <a:off x="677331" y="5601363"/>
            <a:ext cx="21237787" cy="6986528"/>
          </a:xfrm>
          <a:prstGeom prst="rect">
            <a:avLst/>
          </a:prstGeom>
        </p:spPr>
        <p:txBody>
          <a:bodyPr wrap="square">
            <a:spAutoFit/>
          </a:bodyPr>
          <a:lstStyle/>
          <a:p>
            <a:pPr algn="just">
              <a:spcAft>
                <a:spcPts val="0"/>
              </a:spcAft>
            </a:pPr>
            <a:r>
              <a:rPr lang="it-IT" sz="3200" i="1" dirty="0">
                <a:latin typeface="Adobe Garamond Pro" charset="0"/>
                <a:ea typeface="Calibri" charset="0"/>
                <a:cs typeface="Arial" charset="0"/>
              </a:rPr>
              <a:t>1. Le misure generali di tutela della salute e della sicurezza dei lavoratori nei luoghi di lavoro sono:</a:t>
            </a:r>
            <a:endParaRPr lang="it-IT" sz="3200" dirty="0">
              <a:latin typeface="Calibri" charset="0"/>
              <a:ea typeface="Calibri" charset="0"/>
              <a:cs typeface="Arial" charset="0"/>
            </a:endParaRPr>
          </a:p>
          <a:p>
            <a:pPr indent="449580" algn="just">
              <a:spcAft>
                <a:spcPts val="0"/>
              </a:spcAft>
            </a:pPr>
            <a:r>
              <a:rPr lang="it-IT" sz="3200" i="1" dirty="0">
                <a:latin typeface="Adobe Garamond Pro" charset="0"/>
                <a:ea typeface="Calibri" charset="0"/>
                <a:cs typeface="Arial" charset="0"/>
              </a:rPr>
              <a:t>a) la valutazione di </a:t>
            </a:r>
            <a:r>
              <a:rPr lang="it-IT" sz="3200" b="1" i="1" dirty="0">
                <a:latin typeface="Adobe Garamond Pro" charset="0"/>
                <a:ea typeface="Calibri" charset="0"/>
                <a:cs typeface="Arial" charset="0"/>
              </a:rPr>
              <a:t>tutti i rischi</a:t>
            </a:r>
            <a:r>
              <a:rPr lang="it-IT" sz="3200" i="1" dirty="0">
                <a:latin typeface="Adobe Garamond Pro" charset="0"/>
                <a:ea typeface="Calibri" charset="0"/>
                <a:cs typeface="Arial" charset="0"/>
              </a:rPr>
              <a:t> per la salute e sicurezza;</a:t>
            </a:r>
            <a:endParaRPr lang="it-IT" sz="3200" dirty="0">
              <a:latin typeface="Calibri" charset="0"/>
              <a:ea typeface="Calibri" charset="0"/>
              <a:cs typeface="Arial" charset="0"/>
            </a:endParaRPr>
          </a:p>
          <a:p>
            <a:pPr marL="449580" algn="just">
              <a:spcAft>
                <a:spcPts val="0"/>
              </a:spcAft>
            </a:pPr>
            <a:r>
              <a:rPr lang="it-IT" sz="3200" i="1" dirty="0">
                <a:latin typeface="Adobe Garamond Pro" charset="0"/>
                <a:ea typeface="Calibri" charset="0"/>
                <a:cs typeface="Arial" charset="0"/>
              </a:rPr>
              <a:t>b) la programmazione della prevenzione, mirata ad un complesso che integri in modo coerente nella prevenzione le condizioni tecniche produttive dell’azienda nonché </a:t>
            </a:r>
            <a:r>
              <a:rPr lang="it-IT" sz="3200" b="1" i="1" dirty="0">
                <a:latin typeface="Adobe Garamond Pro" charset="0"/>
                <a:ea typeface="Calibri" charset="0"/>
                <a:cs typeface="Arial" charset="0"/>
              </a:rPr>
              <a:t>l’influenza dei fattori dell’ambiente e dell’organizzazione del lavo</a:t>
            </a:r>
            <a:r>
              <a:rPr lang="it-IT" sz="3200" i="1" dirty="0">
                <a:latin typeface="Adobe Garamond Pro" charset="0"/>
                <a:ea typeface="Calibri" charset="0"/>
                <a:cs typeface="Arial" charset="0"/>
              </a:rPr>
              <a:t>ro;</a:t>
            </a:r>
            <a:endParaRPr lang="it-IT" sz="3200" dirty="0">
              <a:latin typeface="Calibri" charset="0"/>
              <a:ea typeface="Calibri" charset="0"/>
              <a:cs typeface="Arial" charset="0"/>
            </a:endParaRPr>
          </a:p>
          <a:p>
            <a:pPr marL="449580" algn="just">
              <a:spcAft>
                <a:spcPts val="0"/>
              </a:spcAft>
            </a:pPr>
            <a:r>
              <a:rPr lang="it-IT" sz="3200" i="1" dirty="0">
                <a:latin typeface="Adobe Garamond Pro" charset="0"/>
                <a:ea typeface="Calibri" charset="0"/>
                <a:cs typeface="Arial" charset="0"/>
              </a:rPr>
              <a:t>c) </a:t>
            </a:r>
            <a:r>
              <a:rPr lang="it-IT" sz="3200" b="1" i="1" dirty="0">
                <a:latin typeface="Adobe Garamond Pro" charset="0"/>
                <a:ea typeface="Calibri" charset="0"/>
                <a:cs typeface="Arial" charset="0"/>
              </a:rPr>
              <a:t>l’eliminazione dei rischi</a:t>
            </a:r>
            <a:r>
              <a:rPr lang="it-IT" sz="3200" i="1" dirty="0">
                <a:latin typeface="Adobe Garamond Pro" charset="0"/>
                <a:ea typeface="Calibri" charset="0"/>
                <a:cs typeface="Arial" charset="0"/>
              </a:rPr>
              <a:t> e, ove ciò non sia possibile, la loro riduzione al minimo in relazione alle conoscenze acquisite in base al progresso tecnico;</a:t>
            </a:r>
            <a:endParaRPr lang="it-IT" sz="3200" dirty="0">
              <a:latin typeface="Calibri" charset="0"/>
              <a:ea typeface="Calibri" charset="0"/>
              <a:cs typeface="Arial" charset="0"/>
            </a:endParaRPr>
          </a:p>
          <a:p>
            <a:pPr marL="449580" algn="just">
              <a:spcAft>
                <a:spcPts val="0"/>
              </a:spcAft>
            </a:pPr>
            <a:r>
              <a:rPr lang="it-IT" sz="3200" i="1" dirty="0" smtClean="0">
                <a:latin typeface="Adobe Garamond Pro" charset="0"/>
                <a:ea typeface="Calibri" charset="0"/>
                <a:cs typeface="Arial" charset="0"/>
              </a:rPr>
              <a:t>g</a:t>
            </a:r>
            <a:r>
              <a:rPr lang="it-IT" sz="3200" i="1" dirty="0">
                <a:latin typeface="Adobe Garamond Pro" charset="0"/>
                <a:ea typeface="Calibri" charset="0"/>
                <a:cs typeface="Arial" charset="0"/>
              </a:rPr>
              <a:t>) </a:t>
            </a:r>
            <a:r>
              <a:rPr lang="it-IT" sz="3200" b="1" i="1" dirty="0">
                <a:latin typeface="Adobe Garamond Pro" charset="0"/>
                <a:ea typeface="Calibri" charset="0"/>
                <a:cs typeface="Arial" charset="0"/>
              </a:rPr>
              <a:t>la limitazione al minimo del numero dei lavoratori che sono, o che possono essere, esposti al rischio</a:t>
            </a:r>
            <a:r>
              <a:rPr lang="it-IT" sz="3200" i="1" dirty="0">
                <a:latin typeface="Adobe Garamond Pro" charset="0"/>
                <a:ea typeface="Calibri" charset="0"/>
                <a:cs typeface="Arial" charset="0"/>
              </a:rPr>
              <a:t>;</a:t>
            </a:r>
            <a:endParaRPr lang="it-IT" sz="3200" dirty="0">
              <a:latin typeface="Calibri" charset="0"/>
              <a:ea typeface="Calibri" charset="0"/>
              <a:cs typeface="Arial" charset="0"/>
            </a:endParaRPr>
          </a:p>
          <a:p>
            <a:pPr marL="449580" algn="just">
              <a:spcAft>
                <a:spcPts val="0"/>
              </a:spcAft>
            </a:pPr>
            <a:r>
              <a:rPr lang="it-IT" sz="3200" i="1" dirty="0" smtClean="0">
                <a:latin typeface="Adobe Garamond Pro" charset="0"/>
                <a:ea typeface="Calibri" charset="0"/>
                <a:cs typeface="Arial" charset="0"/>
              </a:rPr>
              <a:t>m</a:t>
            </a:r>
            <a:r>
              <a:rPr lang="it-IT" sz="3200" i="1" dirty="0">
                <a:latin typeface="Adobe Garamond Pro" charset="0"/>
                <a:ea typeface="Calibri" charset="0"/>
                <a:cs typeface="Arial" charset="0"/>
              </a:rPr>
              <a:t>) </a:t>
            </a:r>
            <a:r>
              <a:rPr lang="it-IT" sz="3200" b="1" i="1" dirty="0">
                <a:latin typeface="Adobe Garamond Pro" charset="0"/>
                <a:ea typeface="Calibri" charset="0"/>
                <a:cs typeface="Arial" charset="0"/>
              </a:rPr>
              <a:t>l’allontanamento del lavoratore dall’esposizione al rischio per motivi sanitari</a:t>
            </a:r>
            <a:r>
              <a:rPr lang="it-IT" sz="3200" i="1" dirty="0">
                <a:latin typeface="Adobe Garamond Pro" charset="0"/>
                <a:ea typeface="Calibri" charset="0"/>
                <a:cs typeface="Arial" charset="0"/>
              </a:rPr>
              <a:t> inerenti la sua persona e l’adibizione, ove possibile, ad altra mansione;</a:t>
            </a:r>
            <a:endParaRPr lang="it-IT" sz="3200" dirty="0">
              <a:latin typeface="Calibri" charset="0"/>
              <a:ea typeface="Calibri" charset="0"/>
              <a:cs typeface="Arial" charset="0"/>
            </a:endParaRPr>
          </a:p>
          <a:p>
            <a:pPr indent="449580" algn="just">
              <a:spcAft>
                <a:spcPts val="0"/>
              </a:spcAft>
            </a:pPr>
            <a:r>
              <a:rPr lang="it-IT" sz="3200" i="1" dirty="0" err="1">
                <a:latin typeface="Adobe Garamond Pro" charset="0"/>
                <a:ea typeface="Calibri" charset="0"/>
                <a:cs typeface="Arial" charset="0"/>
              </a:rPr>
              <a:t>n</a:t>
            </a:r>
            <a:r>
              <a:rPr lang="it-IT" sz="3200" i="1" dirty="0">
                <a:latin typeface="Adobe Garamond Pro" charset="0"/>
                <a:ea typeface="Calibri" charset="0"/>
                <a:cs typeface="Arial" charset="0"/>
              </a:rPr>
              <a:t>) </a:t>
            </a:r>
            <a:r>
              <a:rPr lang="it-IT" sz="3200" b="1" i="1" dirty="0">
                <a:latin typeface="Adobe Garamond Pro" charset="0"/>
                <a:ea typeface="Calibri" charset="0"/>
                <a:cs typeface="Arial" charset="0"/>
              </a:rPr>
              <a:t>informazione e formazione</a:t>
            </a:r>
            <a:r>
              <a:rPr lang="it-IT" sz="3200" i="1" dirty="0">
                <a:latin typeface="Adobe Garamond Pro" charset="0"/>
                <a:ea typeface="Calibri" charset="0"/>
                <a:cs typeface="Arial" charset="0"/>
              </a:rPr>
              <a:t> adeguate per i lavoratori;</a:t>
            </a:r>
            <a:endParaRPr lang="it-IT" sz="3200" dirty="0">
              <a:latin typeface="Calibri" charset="0"/>
              <a:ea typeface="Calibri" charset="0"/>
              <a:cs typeface="Arial" charset="0"/>
            </a:endParaRPr>
          </a:p>
          <a:p>
            <a:pPr indent="449580" algn="just">
              <a:spcAft>
                <a:spcPts val="0"/>
              </a:spcAft>
            </a:pPr>
            <a:r>
              <a:rPr lang="it-IT" sz="3200" i="1" dirty="0" err="1" smtClean="0">
                <a:latin typeface="Adobe Garamond Pro" charset="0"/>
                <a:ea typeface="Calibri" charset="0"/>
                <a:cs typeface="Arial" charset="0"/>
              </a:rPr>
              <a:t>q</a:t>
            </a:r>
            <a:r>
              <a:rPr lang="it-IT" sz="3200" i="1" dirty="0">
                <a:latin typeface="Adobe Garamond Pro" charset="0"/>
                <a:ea typeface="Calibri" charset="0"/>
                <a:cs typeface="Arial" charset="0"/>
              </a:rPr>
              <a:t>) </a:t>
            </a:r>
            <a:r>
              <a:rPr lang="it-IT" sz="3200" b="1" i="1" dirty="0">
                <a:latin typeface="Adobe Garamond Pro" charset="0"/>
                <a:ea typeface="Calibri" charset="0"/>
                <a:cs typeface="Arial" charset="0"/>
              </a:rPr>
              <a:t>istruzioni</a:t>
            </a:r>
            <a:r>
              <a:rPr lang="it-IT" sz="3200" i="1" dirty="0">
                <a:latin typeface="Adobe Garamond Pro" charset="0"/>
                <a:ea typeface="Calibri" charset="0"/>
                <a:cs typeface="Arial" charset="0"/>
              </a:rPr>
              <a:t> adeguate ai lavoratori;</a:t>
            </a:r>
            <a:endParaRPr lang="it-IT" sz="3200" dirty="0">
              <a:latin typeface="Calibri" charset="0"/>
              <a:ea typeface="Calibri" charset="0"/>
              <a:cs typeface="Arial" charset="0"/>
            </a:endParaRPr>
          </a:p>
          <a:p>
            <a:pPr marL="449580" algn="just">
              <a:spcAft>
                <a:spcPts val="0"/>
              </a:spcAft>
            </a:pPr>
            <a:r>
              <a:rPr lang="it-IT" sz="3200" i="1" dirty="0" smtClean="0">
                <a:latin typeface="Adobe Garamond Pro" charset="0"/>
                <a:ea typeface="Calibri" charset="0"/>
                <a:cs typeface="Arial" charset="0"/>
              </a:rPr>
              <a:t>t</a:t>
            </a:r>
            <a:r>
              <a:rPr lang="it-IT" sz="3200" i="1" dirty="0">
                <a:latin typeface="Adobe Garamond Pro" charset="0"/>
                <a:ea typeface="Calibri" charset="0"/>
                <a:cs typeface="Arial" charset="0"/>
              </a:rPr>
              <a:t>) la programmazione delle misure ritenute opportune per garantire il </a:t>
            </a:r>
            <a:r>
              <a:rPr lang="it-IT" sz="3200" b="1" i="1" dirty="0">
                <a:latin typeface="Adobe Garamond Pro" charset="0"/>
                <a:ea typeface="Calibri" charset="0"/>
                <a:cs typeface="Arial" charset="0"/>
              </a:rPr>
              <a:t>miglioramento nel tempo dei livelli di sicurezza, anche attraverso l’adozione di codici di condotta e di buone prassi</a:t>
            </a:r>
            <a:r>
              <a:rPr lang="it-IT" sz="3200" i="1" dirty="0">
                <a:latin typeface="Adobe Garamond Pro" charset="0"/>
                <a:ea typeface="Calibri" charset="0"/>
                <a:cs typeface="Arial" charset="0"/>
              </a:rPr>
              <a:t>;</a:t>
            </a:r>
            <a:endParaRPr lang="it-IT" sz="3200" dirty="0">
              <a:latin typeface="Calibri" charset="0"/>
              <a:ea typeface="Calibri" charset="0"/>
              <a:cs typeface="Arial" charset="0"/>
            </a:endParaRPr>
          </a:p>
          <a:p>
            <a:pPr marL="449580" algn="just">
              <a:spcAft>
                <a:spcPts val="0"/>
              </a:spcAft>
            </a:pPr>
            <a:r>
              <a:rPr lang="it-IT" sz="3200" i="1" dirty="0" err="1" smtClean="0">
                <a:latin typeface="Adobe Garamond Pro" charset="0"/>
                <a:ea typeface="Calibri" charset="0"/>
                <a:cs typeface="Arial" charset="0"/>
              </a:rPr>
              <a:t>z</a:t>
            </a:r>
            <a:r>
              <a:rPr lang="it-IT" sz="3200" i="1" dirty="0">
                <a:latin typeface="Adobe Garamond Pro" charset="0"/>
                <a:ea typeface="Calibri" charset="0"/>
                <a:cs typeface="Arial" charset="0"/>
              </a:rPr>
              <a:t>) la regolare </a:t>
            </a:r>
            <a:r>
              <a:rPr lang="it-IT" sz="3200" b="1" i="1" dirty="0">
                <a:latin typeface="Adobe Garamond Pro" charset="0"/>
                <a:ea typeface="Calibri" charset="0"/>
                <a:cs typeface="Arial" charset="0"/>
              </a:rPr>
              <a:t>manutenzione di ambienti</a:t>
            </a:r>
            <a:r>
              <a:rPr lang="it-IT" sz="3200" i="1" dirty="0">
                <a:latin typeface="Adobe Garamond Pro" charset="0"/>
                <a:ea typeface="Calibri" charset="0"/>
                <a:cs typeface="Arial" charset="0"/>
              </a:rPr>
              <a:t>, attrezzature, impianti, (..).</a:t>
            </a:r>
            <a:endParaRPr lang="it-IT" sz="3200" dirty="0">
              <a:effectLst/>
              <a:latin typeface="Calibri" charset="0"/>
              <a:ea typeface="Calibri" charset="0"/>
              <a:cs typeface="Arial" charset="0"/>
            </a:endParaRPr>
          </a:p>
        </p:txBody>
      </p:sp>
    </p:spTree>
    <p:extLst>
      <p:ext uri="{BB962C8B-B14F-4D97-AF65-F5344CB8AC3E}">
        <p14:creationId xmlns:p14="http://schemas.microsoft.com/office/powerpoint/2010/main" val="630864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5918" y="5341903"/>
            <a:ext cx="17046481" cy="3575874"/>
          </a:xfrm>
        </p:spPr>
        <p:txBody>
          <a:bodyPr/>
          <a:lstStyle/>
          <a:p>
            <a:r>
              <a:rPr lang="it-IT" dirty="0" smtClean="0"/>
              <a:t>Cos’è il Coronavirus</a:t>
            </a:r>
            <a:endParaRPr lang="it-IT" dirty="0"/>
          </a:p>
        </p:txBody>
      </p:sp>
      <p:sp>
        <p:nvSpPr>
          <p:cNvPr id="3" name="Segnaposto testo 2"/>
          <p:cNvSpPr>
            <a:spLocks noGrp="1"/>
          </p:cNvSpPr>
          <p:nvPr>
            <p:ph type="body" idx="1"/>
          </p:nvPr>
        </p:nvSpPr>
        <p:spPr/>
        <p:txBody>
          <a:bodyPr/>
          <a:lstStyle/>
          <a:p>
            <a:r>
              <a:rPr lang="it-IT" dirty="0" smtClean="0"/>
              <a:t>Conoscere il nemico per batterlo</a:t>
            </a:r>
            <a:endParaRPr lang="it-IT" dirty="0"/>
          </a:p>
        </p:txBody>
      </p:sp>
    </p:spTree>
    <p:extLst>
      <p:ext uri="{BB962C8B-B14F-4D97-AF65-F5344CB8AC3E}">
        <p14:creationId xmlns:p14="http://schemas.microsoft.com/office/powerpoint/2010/main" val="1565776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COMMITTENTE</a:t>
            </a:r>
            <a:endParaRPr lang="it-IT" dirty="0"/>
          </a:p>
        </p:txBody>
      </p:sp>
      <p:sp>
        <p:nvSpPr>
          <p:cNvPr id="3" name="Segnaposto contenuto 2"/>
          <p:cNvSpPr>
            <a:spLocks noGrp="1"/>
          </p:cNvSpPr>
          <p:nvPr>
            <p:ph idx="1"/>
          </p:nvPr>
        </p:nvSpPr>
        <p:spPr>
          <a:xfrm>
            <a:off x="677332" y="2987040"/>
            <a:ext cx="21237787" cy="8676639"/>
          </a:xfrm>
        </p:spPr>
        <p:txBody>
          <a:bodyPr>
            <a:normAutofit/>
          </a:bodyPr>
          <a:lstStyle/>
          <a:p>
            <a:r>
              <a:rPr lang="it-IT" sz="4400" dirty="0"/>
              <a:t>ai sensi dell’art.90, comma 9: in questo momento emergenziale è necessario rivedere i termini della c.d. Idoneità Tecnico Professionale. </a:t>
            </a:r>
            <a:endParaRPr lang="it-IT" sz="5400" dirty="0" smtClean="0"/>
          </a:p>
        </p:txBody>
      </p:sp>
      <p:sp>
        <p:nvSpPr>
          <p:cNvPr id="4" name="Rettangolo 3"/>
          <p:cNvSpPr/>
          <p:nvPr/>
        </p:nvSpPr>
        <p:spPr>
          <a:xfrm>
            <a:off x="677331" y="5601363"/>
            <a:ext cx="21237787" cy="5016758"/>
          </a:xfrm>
          <a:prstGeom prst="rect">
            <a:avLst/>
          </a:prstGeom>
        </p:spPr>
        <p:txBody>
          <a:bodyPr wrap="square">
            <a:spAutoFit/>
          </a:bodyPr>
          <a:lstStyle/>
          <a:p>
            <a:r>
              <a:rPr lang="it-IT" sz="4000" i="1" dirty="0"/>
              <a:t>1. Ai fini della verifica dell’idoneità tecnico professionale le imprese, le imprese esecutrici nonché le imprese affidatarie, ove utilizzino anche proprio personale, macchine o attrezzature per l’esecuzione dell’opera appaltata, dovranno esibire al committente o al responsabile dei lavori almeno:</a:t>
            </a:r>
            <a:endParaRPr lang="it-IT" sz="4000" dirty="0"/>
          </a:p>
          <a:p>
            <a:pPr lvl="2"/>
            <a:r>
              <a:rPr lang="it-IT" sz="4000" i="1" dirty="0"/>
              <a:t>a) (..)</a:t>
            </a:r>
            <a:endParaRPr lang="it-IT" sz="4000" dirty="0"/>
          </a:p>
          <a:p>
            <a:pPr lvl="2"/>
            <a:r>
              <a:rPr lang="it-IT" sz="4000" b="1" i="1" dirty="0"/>
              <a:t>b) documento di valutazione dei rischi di cui all’articolo 17, comma 1, lettera a);</a:t>
            </a:r>
            <a:endParaRPr lang="it-IT" sz="4000" dirty="0"/>
          </a:p>
          <a:p>
            <a:pPr lvl="2"/>
            <a:r>
              <a:rPr lang="it-IT" sz="4000" i="1" dirty="0"/>
              <a:t>c) (..)</a:t>
            </a:r>
            <a:endParaRPr lang="it-IT" sz="4000" dirty="0"/>
          </a:p>
          <a:p>
            <a:pPr lvl="2"/>
            <a:r>
              <a:rPr lang="it-IT" sz="4000" i="1" dirty="0"/>
              <a:t>d) (..)</a:t>
            </a:r>
            <a:endParaRPr lang="it-IT" sz="4000" dirty="0"/>
          </a:p>
        </p:txBody>
      </p:sp>
    </p:spTree>
    <p:extLst>
      <p:ext uri="{BB962C8B-B14F-4D97-AF65-F5344CB8AC3E}">
        <p14:creationId xmlns:p14="http://schemas.microsoft.com/office/powerpoint/2010/main" val="232395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a:stretch>
        </a:blipFill>
        <a:effectLst/>
      </p:bgPr>
    </p:bg>
    <p:spTree>
      <p:nvGrpSpPr>
        <p:cNvPr id="1" name=""/>
        <p:cNvGrpSpPr/>
        <p:nvPr/>
      </p:nvGrpSpPr>
      <p:grpSpPr>
        <a:xfrm>
          <a:off x="0" y="0"/>
          <a:ext cx="0" cy="0"/>
          <a:chOff x="0" y="0"/>
          <a:chExt cx="0" cy="0"/>
        </a:xfrm>
      </p:grpSpPr>
      <p:sp>
        <p:nvSpPr>
          <p:cNvPr id="2" name="Rettangolo 1"/>
          <p:cNvSpPr/>
          <p:nvPr/>
        </p:nvSpPr>
        <p:spPr>
          <a:xfrm>
            <a:off x="538480" y="444699"/>
            <a:ext cx="21468080" cy="11726287"/>
          </a:xfrm>
          <a:prstGeom prst="rect">
            <a:avLst/>
          </a:prstGeom>
        </p:spPr>
        <p:txBody>
          <a:bodyPr wrap="square">
            <a:spAutoFit/>
          </a:bodyPr>
          <a:lstStyle/>
          <a:p>
            <a:pPr algn="just">
              <a:spcAft>
                <a:spcPts val="0"/>
              </a:spcAft>
            </a:pPr>
            <a:r>
              <a:rPr lang="it-IT" sz="5400" b="1" u="sng" dirty="0">
                <a:solidFill>
                  <a:schemeClr val="bg1"/>
                </a:solidFill>
                <a:latin typeface="Adobe Garamond Pro" charset="0"/>
                <a:ea typeface="Calibri" charset="0"/>
                <a:cs typeface="Arial" charset="0"/>
              </a:rPr>
              <a:t>SINTESI – Il Committente (o il Responsabile dei Lavori/il RUP</a:t>
            </a:r>
            <a:r>
              <a:rPr lang="it-IT" sz="5400" b="1" u="sng" dirty="0" smtClean="0">
                <a:solidFill>
                  <a:schemeClr val="bg1"/>
                </a:solidFill>
                <a:latin typeface="Adobe Garamond Pro" charset="0"/>
                <a:ea typeface="Calibri" charset="0"/>
                <a:cs typeface="Arial" charset="0"/>
              </a:rPr>
              <a:t>):</a:t>
            </a:r>
          </a:p>
          <a:p>
            <a:pPr algn="just">
              <a:spcAft>
                <a:spcPts val="0"/>
              </a:spcAft>
            </a:pPr>
            <a:endParaRPr lang="it-IT" sz="5400" u="sng"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ai sensi dell’art. 15, fa in modo che il cantiere consenta l’applicazione, da parte delle imprese, dei principi generali di tutela, rifacendosi anche alle raccomandazioni emergenziali;</a:t>
            </a:r>
            <a:endParaRPr lang="it-IT" sz="5400"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favorisce, in cantiere, la presenza dei cartelli informativi per la prevenzione del contagio;</a:t>
            </a:r>
            <a:endParaRPr lang="it-IT" sz="5400"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favorisce, in cantiere, la presenza di locali idonei all’accoglienza dei lavoratori;</a:t>
            </a:r>
            <a:endParaRPr lang="it-IT" sz="5400"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favorisce le operazioni di sanificazione degli ambienti;</a:t>
            </a:r>
            <a:endParaRPr lang="it-IT" sz="5400"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verifica l’idoneità tecnico professionale delle imprese, con particolare riferimento alla capacità organizzativa (in special modo a fronte delle restrizioni) e al documento di valutazione del rischio (anche rispetto all’aggiornamento Covid-19);</a:t>
            </a:r>
            <a:endParaRPr lang="it-IT" sz="5400" dirty="0">
              <a:solidFill>
                <a:schemeClr val="bg1"/>
              </a:solidFill>
              <a:latin typeface="Calibri" charset="0"/>
              <a:ea typeface="Calibri" charset="0"/>
              <a:cs typeface="Arial" charset="0"/>
            </a:endParaRPr>
          </a:p>
          <a:p>
            <a:pPr marL="342900" lvl="0" indent="-342900" algn="just">
              <a:spcAft>
                <a:spcPts val="0"/>
              </a:spcAft>
              <a:buFont typeface="Wingdings" charset="2"/>
              <a:buChar char=""/>
            </a:pPr>
            <a:r>
              <a:rPr lang="it-IT" sz="5400" dirty="0">
                <a:solidFill>
                  <a:schemeClr val="bg1"/>
                </a:solidFill>
                <a:latin typeface="Adobe Garamond Pro" charset="0"/>
                <a:ea typeface="Calibri" charset="0"/>
                <a:cs typeface="Arial" charset="0"/>
              </a:rPr>
              <a:t>verifica e corrisponde i costi della sicurezza necessari al contrasto del contagio.</a:t>
            </a:r>
            <a:endParaRPr lang="it-IT" sz="5400" dirty="0">
              <a:solidFill>
                <a:schemeClr val="bg1"/>
              </a:solidFill>
              <a:effectLst/>
              <a:latin typeface="Calibri" charset="0"/>
              <a:ea typeface="Calibri" charset="0"/>
              <a:cs typeface="Arial" charset="0"/>
            </a:endParaRPr>
          </a:p>
        </p:txBody>
      </p:sp>
    </p:spTree>
    <p:extLst>
      <p:ext uri="{BB962C8B-B14F-4D97-AF65-F5344CB8AC3E}">
        <p14:creationId xmlns:p14="http://schemas.microsoft.com/office/powerpoint/2010/main" val="1751125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COORDINATORE</a:t>
            </a:r>
            <a:endParaRPr lang="it-IT" dirty="0"/>
          </a:p>
        </p:txBody>
      </p:sp>
      <p:sp>
        <p:nvSpPr>
          <p:cNvPr id="3" name="Segnaposto contenuto 2"/>
          <p:cNvSpPr>
            <a:spLocks noGrp="1"/>
          </p:cNvSpPr>
          <p:nvPr>
            <p:ph idx="1"/>
          </p:nvPr>
        </p:nvSpPr>
        <p:spPr>
          <a:xfrm>
            <a:off x="677332" y="2987040"/>
            <a:ext cx="21237787" cy="9326880"/>
          </a:xfrm>
        </p:spPr>
        <p:txBody>
          <a:bodyPr>
            <a:normAutofit fontScale="85000" lnSpcReduction="10000"/>
          </a:bodyPr>
          <a:lstStyle/>
          <a:p>
            <a:r>
              <a:rPr lang="it-IT" sz="5200" dirty="0"/>
              <a:t>Abbiamo già detto che il rischio contagio Covid-19 va classificato come rischio </a:t>
            </a:r>
            <a:r>
              <a:rPr lang="it-IT" sz="5200" i="1" dirty="0"/>
              <a:t>non deliberato</a:t>
            </a:r>
            <a:r>
              <a:rPr lang="it-IT" sz="5200" dirty="0"/>
              <a:t>, </a:t>
            </a:r>
            <a:r>
              <a:rPr lang="it-IT" sz="5200" i="1" dirty="0"/>
              <a:t>potenziale</a:t>
            </a:r>
            <a:r>
              <a:rPr lang="it-IT" sz="5200" dirty="0"/>
              <a:t> e </a:t>
            </a:r>
            <a:r>
              <a:rPr lang="it-IT" sz="5200" i="1" dirty="0"/>
              <a:t>occasionale</a:t>
            </a:r>
            <a:r>
              <a:rPr lang="it-IT" sz="5200" dirty="0"/>
              <a:t> ma, dato che la sua “frequenza” (probabilità in termini prevenzionistici) aumenta anche in funzione del numero di interazioni e del tempo di esposizione, dobbiamo necessariamente qualificarlo anche come </a:t>
            </a:r>
            <a:r>
              <a:rPr lang="it-IT" sz="5200" b="1" dirty="0"/>
              <a:t>rischio interferenziale</a:t>
            </a:r>
            <a:r>
              <a:rPr lang="it-IT" sz="5200" dirty="0"/>
              <a:t> </a:t>
            </a:r>
            <a:r>
              <a:rPr lang="it-IT" sz="5200" dirty="0" smtClean="0"/>
              <a:t>.</a:t>
            </a:r>
          </a:p>
          <a:p>
            <a:endParaRPr lang="it-IT" sz="4400" dirty="0"/>
          </a:p>
          <a:p>
            <a:pPr lvl="0"/>
            <a:r>
              <a:rPr lang="it-IT" sz="4400" dirty="0"/>
              <a:t>Il Piano di Sicurezza e Coordinamento </a:t>
            </a:r>
            <a:r>
              <a:rPr lang="it-IT" sz="4400" i="1" dirty="0"/>
              <a:t>“(..) è costituito da una relazione tecnica e prescrizioni correlate alla complessità dell’opera da realizzare ed alle eventuali fasi critiche del processo di costruzione, atte a prevenire o ridurre i rischi per la sicurezza e la salute dei lavoratori, ivi compresi i rischi particolari di cui all’ALLEGATO XI (..)</a:t>
            </a:r>
            <a:r>
              <a:rPr lang="it-IT" sz="4400" dirty="0"/>
              <a:t>” (art.100, comma 1);</a:t>
            </a:r>
          </a:p>
          <a:p>
            <a:pPr lvl="0"/>
            <a:r>
              <a:rPr lang="it-IT" sz="4400" dirty="0"/>
              <a:t>Allegato XI - Elenco dei lavori comportanti rischi particolari per la sicurezza e la salute dei lavoratori – punto 2. “</a:t>
            </a:r>
            <a:r>
              <a:rPr lang="it-IT" sz="4400" i="1" dirty="0"/>
              <a:t>Lavori che espongono i lavoratori a sostanze chimiche o biologiche che presentano rischi particolari per la sicurezza e la salute dei lavoratori oppure comportano un’esigenza legale di sorveglianza sanitaria”</a:t>
            </a:r>
            <a:endParaRPr lang="it-IT" sz="4400" dirty="0"/>
          </a:p>
          <a:p>
            <a:endParaRPr lang="it-IT" sz="5400" dirty="0" smtClean="0"/>
          </a:p>
        </p:txBody>
      </p:sp>
    </p:spTree>
    <p:extLst>
      <p:ext uri="{BB962C8B-B14F-4D97-AF65-F5344CB8AC3E}">
        <p14:creationId xmlns:p14="http://schemas.microsoft.com/office/powerpoint/2010/main" val="802314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COORDINATORE</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pPr lvl="0"/>
            <a:r>
              <a:rPr lang="it-IT" sz="4400" i="1" dirty="0"/>
              <a:t>“verifica, con opportune azioni di coordinamento e controllo, l’applicazione, da parte delle imprese esecutrici e dei lavoratori autonomi, delle disposizioni loro pertinenti contenute nel piano di sicurezza e di coordinamento (..) e la corretta applicazione delle relative procedure di lavoro” </a:t>
            </a:r>
            <a:r>
              <a:rPr lang="it-IT" sz="4400" dirty="0"/>
              <a:t>(art.92, co.1, </a:t>
            </a:r>
            <a:r>
              <a:rPr lang="it-IT" sz="4400" dirty="0" err="1"/>
              <a:t>lett</a:t>
            </a:r>
            <a:r>
              <a:rPr lang="it-IT" sz="4400" dirty="0"/>
              <a:t>. a)</a:t>
            </a:r>
          </a:p>
          <a:p>
            <a:pPr lvl="0"/>
            <a:r>
              <a:rPr lang="it-IT" sz="4400" i="1" dirty="0"/>
              <a:t>“organizza tra i datori di lavoro, ivi compresi i lavoratori autonomi, la cooperazione ed il coordinamento delle attività nonché la loro reciproca informazione”</a:t>
            </a:r>
            <a:r>
              <a:rPr lang="it-IT" sz="4400" dirty="0"/>
              <a:t> (art.92, co.1, </a:t>
            </a:r>
            <a:r>
              <a:rPr lang="it-IT" sz="4400" dirty="0" err="1"/>
              <a:t>lett</a:t>
            </a:r>
            <a:r>
              <a:rPr lang="it-IT" sz="4400" dirty="0"/>
              <a:t>. c)</a:t>
            </a:r>
          </a:p>
          <a:p>
            <a:pPr marL="0" indent="0">
              <a:buNone/>
            </a:pPr>
            <a:endParaRPr lang="it-IT" sz="4400" dirty="0" smtClean="0"/>
          </a:p>
          <a:p>
            <a:pPr marL="0" indent="0">
              <a:buNone/>
            </a:pPr>
            <a:r>
              <a:rPr lang="it-IT" sz="4400" b="1" dirty="0" smtClean="0"/>
              <a:t>Coordinamento </a:t>
            </a:r>
            <a:r>
              <a:rPr lang="it-IT" sz="4400" b="1" dirty="0"/>
              <a:t>delle attività (e delle presenze in cantiere), reciproca informazione e rispetto delle procedure anti-contagio acquistano in questo momento un’importanza assoluta;</a:t>
            </a:r>
          </a:p>
          <a:p>
            <a:endParaRPr lang="it-IT" sz="5400" dirty="0" smtClean="0"/>
          </a:p>
        </p:txBody>
      </p:sp>
    </p:spTree>
    <p:extLst>
      <p:ext uri="{BB962C8B-B14F-4D97-AF65-F5344CB8AC3E}">
        <p14:creationId xmlns:p14="http://schemas.microsoft.com/office/powerpoint/2010/main" val="1009892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COORDINATORE</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pPr lvl="0"/>
            <a:r>
              <a:rPr lang="it-IT" sz="4400" i="1" dirty="0"/>
              <a:t>“verifica l’idoneità del piano operativo di sicurezza, da considerare come piano complementare di dettaglio del piano di sicurezza e coordinamento di cui all’articolo 100, assicurandone la coerenza con quest’ultimo” </a:t>
            </a:r>
            <a:r>
              <a:rPr lang="it-IT" sz="4400" dirty="0"/>
              <a:t>(art.92, co.1, </a:t>
            </a:r>
            <a:r>
              <a:rPr lang="it-IT" sz="4400" dirty="0" err="1"/>
              <a:t>lett</a:t>
            </a:r>
            <a:r>
              <a:rPr lang="it-IT" sz="4400" dirty="0"/>
              <a:t>. b)</a:t>
            </a:r>
          </a:p>
          <a:p>
            <a:pPr marL="0" indent="0">
              <a:buNone/>
            </a:pPr>
            <a:endParaRPr lang="it-IT" sz="4400" dirty="0" smtClean="0"/>
          </a:p>
          <a:p>
            <a:pPr marL="0" indent="0">
              <a:buNone/>
            </a:pPr>
            <a:r>
              <a:rPr lang="it-IT" sz="4400" b="1" dirty="0" smtClean="0"/>
              <a:t>I </a:t>
            </a:r>
            <a:r>
              <a:rPr lang="it-IT" sz="4400" b="1" dirty="0"/>
              <a:t>Piani Operativi di Sicurezza delle imprese devono contenere la valutazione del rischio Covid-19 e le procedure anti-contagio devono assicurare imprescindibile coerenza con il PSC; </a:t>
            </a:r>
          </a:p>
          <a:p>
            <a:endParaRPr lang="it-IT" sz="5400" dirty="0" smtClean="0"/>
          </a:p>
        </p:txBody>
      </p:sp>
    </p:spTree>
    <p:extLst>
      <p:ext uri="{BB962C8B-B14F-4D97-AF65-F5344CB8AC3E}">
        <p14:creationId xmlns:p14="http://schemas.microsoft.com/office/powerpoint/2010/main" val="1766147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COORDINATORE</a:t>
            </a:r>
            <a:endParaRPr lang="it-IT" dirty="0"/>
          </a:p>
        </p:txBody>
      </p:sp>
      <p:sp>
        <p:nvSpPr>
          <p:cNvPr id="3" name="Segnaposto contenuto 2"/>
          <p:cNvSpPr>
            <a:spLocks noGrp="1"/>
          </p:cNvSpPr>
          <p:nvPr>
            <p:ph idx="1"/>
          </p:nvPr>
        </p:nvSpPr>
        <p:spPr>
          <a:xfrm>
            <a:off x="677332" y="2987040"/>
            <a:ext cx="21237787" cy="9326880"/>
          </a:xfrm>
        </p:spPr>
        <p:txBody>
          <a:bodyPr>
            <a:normAutofit lnSpcReduction="10000"/>
          </a:bodyPr>
          <a:lstStyle/>
          <a:p>
            <a:pPr lvl="0"/>
            <a:r>
              <a:rPr lang="it-IT" sz="4400" dirty="0"/>
              <a:t>Il Piano di Sicurezza e Coordinamento contiene </a:t>
            </a:r>
            <a:r>
              <a:rPr lang="it-IT" sz="4400" i="1" dirty="0"/>
              <a:t>“(..) la stima dei costi i cui al punto 4 dell’ALLEGATO XV. </a:t>
            </a:r>
            <a:endParaRPr lang="it-IT" sz="4400" dirty="0"/>
          </a:p>
          <a:p>
            <a:pPr lvl="1"/>
            <a:r>
              <a:rPr lang="it-IT" sz="4027" dirty="0"/>
              <a:t>Al punto 4 dell’</a:t>
            </a:r>
            <a:r>
              <a:rPr lang="it-IT" sz="4027" dirty="0" err="1"/>
              <a:t>all.XV</a:t>
            </a:r>
            <a:r>
              <a:rPr lang="it-IT" sz="4027" dirty="0"/>
              <a:t> si leggono, tra gli altri, i seguenti costi da sottoporre a stima:</a:t>
            </a:r>
          </a:p>
          <a:p>
            <a:pPr lvl="1"/>
            <a:r>
              <a:rPr lang="it-IT" sz="4027" dirty="0"/>
              <a:t>b) delle misure preventive e protettive e dei dispositivi di protezione individuale eventualmente previsti nel PSC per lavorazioni interferenti;</a:t>
            </a:r>
          </a:p>
          <a:p>
            <a:pPr lvl="1"/>
            <a:r>
              <a:rPr lang="it-IT" sz="4027" dirty="0"/>
              <a:t>d) dei mezzi e servizi di protezione collettiva;</a:t>
            </a:r>
          </a:p>
          <a:p>
            <a:pPr lvl="1"/>
            <a:r>
              <a:rPr lang="it-IT" sz="4027" dirty="0"/>
              <a:t>e) delle procedure contenute nel PSC e previste per specifici motivi di sicurezza;</a:t>
            </a:r>
          </a:p>
          <a:p>
            <a:pPr lvl="1"/>
            <a:r>
              <a:rPr lang="it-IT" sz="4027" dirty="0" err="1"/>
              <a:t>f</a:t>
            </a:r>
            <a:r>
              <a:rPr lang="it-IT" sz="4027" dirty="0"/>
              <a:t>) degli eventuali interventi finalizzati alla sicurezza e richiesti per lo sfasamento spaziale o temporale delle lavorazioni interferenti;</a:t>
            </a:r>
          </a:p>
          <a:p>
            <a:pPr lvl="1"/>
            <a:r>
              <a:rPr lang="it-IT" sz="4027" dirty="0"/>
              <a:t>g) delle misure di coordinamento relative all’uso comune di apprestamenti, attrezzature, infrastrutture, mezzi e servizi di protezione collettiva. </a:t>
            </a:r>
          </a:p>
        </p:txBody>
      </p:sp>
    </p:spTree>
    <p:extLst>
      <p:ext uri="{BB962C8B-B14F-4D97-AF65-F5344CB8AC3E}">
        <p14:creationId xmlns:p14="http://schemas.microsoft.com/office/powerpoint/2010/main" val="435948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COSTI NUOVI</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r>
              <a:rPr lang="it-IT" sz="4400" dirty="0"/>
              <a:t>Dovranno essere inseriti nei costi non soggetti a ribasso:</a:t>
            </a:r>
          </a:p>
          <a:p>
            <a:pPr lvl="1"/>
            <a:r>
              <a:rPr lang="it-IT" sz="4027" dirty="0"/>
              <a:t>Termometro/i a infrarossi</a:t>
            </a:r>
          </a:p>
          <a:p>
            <a:pPr lvl="2"/>
            <a:r>
              <a:rPr lang="it-IT" sz="3654" dirty="0" smtClean="0"/>
              <a:t>(Mascherine </a:t>
            </a:r>
            <a:r>
              <a:rPr lang="it-IT" sz="3654" dirty="0"/>
              <a:t>e/o schermi facciali </a:t>
            </a:r>
            <a:r>
              <a:rPr lang="it-IT" sz="3654" dirty="0" smtClean="0"/>
              <a:t>protettivi);</a:t>
            </a:r>
            <a:endParaRPr lang="it-IT" sz="3654" dirty="0"/>
          </a:p>
          <a:p>
            <a:pPr lvl="2"/>
            <a:r>
              <a:rPr lang="it-IT" sz="3654" dirty="0" smtClean="0"/>
              <a:t>(Guanti monouso);</a:t>
            </a:r>
            <a:endParaRPr lang="it-IT" sz="3654" dirty="0"/>
          </a:p>
          <a:p>
            <a:pPr lvl="1"/>
            <a:r>
              <a:rPr lang="it-IT" sz="4027" dirty="0"/>
              <a:t>Prodotti per la disinfezione delle mani;</a:t>
            </a:r>
          </a:p>
          <a:p>
            <a:pPr lvl="2"/>
            <a:r>
              <a:rPr lang="it-IT" sz="3654" dirty="0" smtClean="0"/>
              <a:t>(Prodotti </a:t>
            </a:r>
            <a:r>
              <a:rPr lang="it-IT" sz="3654" dirty="0"/>
              <a:t>per la disinfezione delle </a:t>
            </a:r>
            <a:r>
              <a:rPr lang="it-IT" sz="3654" dirty="0" smtClean="0"/>
              <a:t>attrezzature);</a:t>
            </a:r>
            <a:endParaRPr lang="it-IT" sz="3654" dirty="0"/>
          </a:p>
          <a:p>
            <a:pPr lvl="1"/>
            <a:r>
              <a:rPr lang="it-IT" sz="4027" dirty="0"/>
              <a:t>Interventi di sanificazione periodica del cantiere;</a:t>
            </a:r>
          </a:p>
          <a:p>
            <a:pPr lvl="1"/>
            <a:r>
              <a:rPr lang="it-IT" sz="4027" dirty="0"/>
              <a:t>Segnaletica specifica sulle procedure anti-contagio.</a:t>
            </a:r>
          </a:p>
          <a:p>
            <a:pPr lvl="1"/>
            <a:r>
              <a:rPr lang="it-IT" sz="4027" dirty="0"/>
              <a:t>Occorrerà prevedere anche specifici ed adeguati spazi destinati a spogliatoi e bagni (distinti per il personale e per gli eventuali fornitori) da sottoporre a costante sanificazione.</a:t>
            </a:r>
          </a:p>
        </p:txBody>
      </p:sp>
    </p:spTree>
    <p:extLst>
      <p:ext uri="{BB962C8B-B14F-4D97-AF65-F5344CB8AC3E}">
        <p14:creationId xmlns:p14="http://schemas.microsoft.com/office/powerpoint/2010/main" val="191600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82320" y="915799"/>
            <a:ext cx="20919440" cy="10895290"/>
          </a:xfrm>
          <a:prstGeom prst="rect">
            <a:avLst/>
          </a:prstGeom>
        </p:spPr>
        <p:txBody>
          <a:bodyPr wrap="square">
            <a:spAutoFit/>
          </a:bodyPr>
          <a:lstStyle/>
          <a:p>
            <a:pPr algn="just">
              <a:spcAft>
                <a:spcPts val="0"/>
              </a:spcAft>
            </a:pPr>
            <a:r>
              <a:rPr lang="it-IT" sz="5400" b="1" u="sng" dirty="0" smtClean="0">
                <a:latin typeface="Adobe Garamond Pro" charset="0"/>
                <a:ea typeface="Calibri" charset="0"/>
                <a:cs typeface="Arial" charset="0"/>
              </a:rPr>
              <a:t>SINTESI – IL COORDINATORE PER LA SICUREZZA:</a:t>
            </a:r>
          </a:p>
          <a:p>
            <a:pPr algn="just">
              <a:spcAft>
                <a:spcPts val="0"/>
              </a:spcAft>
            </a:pP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Aggiorna ed integra il proprio PSC valutando il rischio contagio quale rischio interferenziale e provvedendo a stabilire sfasamenti spaziali e/o temporali che tengano conto delle dimensioni del cantiere e della necessità di distanziamento sociale;</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Attua procedure per la massima informazione e cooperazione reciproca tra gli addetti ai lavori (nelle procedure fornisce anche ampia disponibilità alla diffusione della cartellonistica specifica);</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Provvede alla verifica dei Piani Operativi di Sicurezza rilevando eventuali carenze in termini di valutazione del rischio biologico specifico;</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Provvede ad aggiornare la stima dei costi della sicurezza prevedendo tutti i presidi igienico sanitari richiesti dalle norme emergenziali.</a:t>
            </a:r>
            <a:endParaRPr lang="it-IT" sz="5400" dirty="0">
              <a:effectLst/>
              <a:latin typeface="Calibri" charset="0"/>
              <a:ea typeface="Calibri" charset="0"/>
              <a:cs typeface="Arial" charset="0"/>
            </a:endParaRPr>
          </a:p>
        </p:txBody>
      </p:sp>
    </p:spTree>
    <p:extLst>
      <p:ext uri="{BB962C8B-B14F-4D97-AF65-F5344CB8AC3E}">
        <p14:creationId xmlns:p14="http://schemas.microsoft.com/office/powerpoint/2010/main" val="153585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IMPRESA AFFIDATARIA</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r>
              <a:rPr lang="it-IT" sz="4400" dirty="0"/>
              <a:t>Il ruolo dell’Impresa Affidataria (attraverso il suo Datore di Lavoro, i dirigenti e/o i preposti) diviene fondamentale in questa particolare fase d’emergenza. Sull’importanza dell’Impresa Affidataria ai fini della c.d. </a:t>
            </a:r>
            <a:r>
              <a:rPr lang="it-IT" sz="4400" i="1" dirty="0"/>
              <a:t>vigilanza concreta</a:t>
            </a:r>
            <a:r>
              <a:rPr lang="it-IT" sz="4400" dirty="0"/>
              <a:t> la giurisprudenza si è espressa in maniera unanime.</a:t>
            </a:r>
          </a:p>
          <a:p>
            <a:r>
              <a:rPr lang="it-IT" sz="4400" dirty="0"/>
              <a:t>Oggi che le circostanze richiedono una rigida applicazione anche delle raccomandazioni e dei protocolli, l’impresa affidataria, per il tramite del soggetto incaricato ai sensi dell’</a:t>
            </a:r>
            <a:r>
              <a:rPr lang="it-IT" sz="4400" dirty="0" err="1"/>
              <a:t>All</a:t>
            </a:r>
            <a:r>
              <a:rPr lang="it-IT" sz="4400" dirty="0"/>
              <a:t>. XVII “</a:t>
            </a:r>
            <a:r>
              <a:rPr lang="it-IT" sz="4400" i="1" dirty="0" err="1"/>
              <a:t>Idoneita’</a:t>
            </a:r>
            <a:r>
              <a:rPr lang="it-IT" sz="4400" i="1" dirty="0"/>
              <a:t> Tecnico Professionale”</a:t>
            </a:r>
            <a:r>
              <a:rPr lang="it-IT" sz="4400" dirty="0"/>
              <a:t> e dell’art. 97, è chiamato al proprio compito di garanzia che si sostanzia anche nell’attuazione delle previsioni degli artt. 95 (“</a:t>
            </a:r>
            <a:r>
              <a:rPr lang="it-IT" sz="4400" i="1" dirty="0"/>
              <a:t>Misure generali di tutela</a:t>
            </a:r>
            <a:r>
              <a:rPr lang="it-IT" sz="4400" dirty="0"/>
              <a:t>”) e 96 (“</a:t>
            </a:r>
            <a:r>
              <a:rPr lang="it-IT" sz="4400" i="1" dirty="0"/>
              <a:t>Obblighi dei datori di lavoro, dei dirigenti e dei preposti</a:t>
            </a:r>
            <a:r>
              <a:rPr lang="it-IT" sz="4400" dirty="0" smtClean="0"/>
              <a:t>”)</a:t>
            </a:r>
            <a:endParaRPr lang="it-IT" sz="4400" dirty="0"/>
          </a:p>
        </p:txBody>
      </p:sp>
    </p:spTree>
    <p:extLst>
      <p:ext uri="{BB962C8B-B14F-4D97-AF65-F5344CB8AC3E}">
        <p14:creationId xmlns:p14="http://schemas.microsoft.com/office/powerpoint/2010/main" val="12785831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16560" y="1633925"/>
            <a:ext cx="21772880" cy="10433625"/>
          </a:xfrm>
          <a:prstGeom prst="rect">
            <a:avLst/>
          </a:prstGeom>
        </p:spPr>
        <p:txBody>
          <a:bodyPr wrap="square">
            <a:spAutoFit/>
          </a:bodyPr>
          <a:lstStyle/>
          <a:p>
            <a:pPr algn="just">
              <a:spcAft>
                <a:spcPts val="0"/>
              </a:spcAft>
            </a:pPr>
            <a:r>
              <a:rPr lang="it-IT" sz="4800" b="1" u="sng" dirty="0" smtClean="0">
                <a:latin typeface="Adobe Garamond Pro" charset="0"/>
                <a:ea typeface="Calibri" charset="0"/>
                <a:cs typeface="Arial" charset="0"/>
              </a:rPr>
              <a:t>SINTESI – L’IMPRESA AFFIDATARIA:</a:t>
            </a:r>
          </a:p>
          <a:p>
            <a:pPr algn="just">
              <a:spcAft>
                <a:spcPts val="0"/>
              </a:spcAft>
            </a:pPr>
            <a:endParaRPr lang="it-IT" sz="4800" b="1" u="sng" dirty="0" smtClean="0">
              <a:latin typeface="Calibri" charset="0"/>
              <a:ea typeface="Calibri" charset="0"/>
              <a:cs typeface="Arial" charset="0"/>
            </a:endParaRPr>
          </a:p>
          <a:p>
            <a:pPr marL="342900" lvl="0" indent="-342900" algn="just">
              <a:spcAft>
                <a:spcPts val="0"/>
              </a:spcAft>
              <a:buFont typeface="Wingdings" charset="2"/>
              <a:buChar char=""/>
            </a:pPr>
            <a:r>
              <a:rPr lang="it-IT" sz="4800" dirty="0" smtClean="0">
                <a:latin typeface="Adobe Garamond Pro" charset="0"/>
                <a:ea typeface="Calibri" charset="0"/>
                <a:cs typeface="Arial" charset="0"/>
              </a:rPr>
              <a:t>verifica </a:t>
            </a:r>
            <a:r>
              <a:rPr lang="it-IT" sz="4800" dirty="0">
                <a:latin typeface="Adobe Garamond Pro" charset="0"/>
                <a:ea typeface="Calibri" charset="0"/>
                <a:cs typeface="Arial" charset="0"/>
              </a:rPr>
              <a:t>l’idoneità tecnico professionale delle imprese subappaltatrici, con particolare riferimento alla capacità organizzativa (in special modo a fronte delle restrizioni) e al documento di valutazione del rischio (anche rispetto all’aggiornamento Covid-19).</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ai sensi dell’art. 95, fa in modo che il cantiere consenta l’applicazione, da parte delle imprese subappaltatrici, dei principi generali di tutela, rifacendosi anche alle raccomandazioni emergenziali;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Attua procedure per la massima informazione e cooperazione reciproca tra le imprese subappaltatrici;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Provvede alla diffusione (anche attraverso la distribuzione o affissione di cartellonistica e vademecum) delle informazioni anti-contagio di carattere Nazionale e Locale;</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Provvede alla verifica dei Piani Operativi di Sicurezza delle imprese subappaltatrici rilevando eventuali carenze in termini di valutazione del rischio biologico specifico</a:t>
            </a:r>
            <a:r>
              <a:rPr lang="it-IT" sz="4800" dirty="0" smtClean="0">
                <a:latin typeface="Adobe Garamond Pro" charset="0"/>
                <a:ea typeface="Calibri" charset="0"/>
                <a:cs typeface="Arial" charset="0"/>
              </a:rPr>
              <a:t>;</a:t>
            </a:r>
            <a:endParaRPr lang="it-IT" sz="4800" dirty="0">
              <a:latin typeface="Calibri" charset="0"/>
              <a:ea typeface="Calibri" charset="0"/>
              <a:cs typeface="Arial" charset="0"/>
            </a:endParaRPr>
          </a:p>
        </p:txBody>
      </p:sp>
    </p:spTree>
    <p:extLst>
      <p:ext uri="{BB962C8B-B14F-4D97-AF65-F5344CB8AC3E}">
        <p14:creationId xmlns:p14="http://schemas.microsoft.com/office/powerpoint/2010/main" val="1243528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“SPILLOVER” *</a:t>
            </a:r>
            <a:endParaRPr lang="it-IT" dirty="0"/>
          </a:p>
        </p:txBody>
      </p:sp>
      <p:sp>
        <p:nvSpPr>
          <p:cNvPr id="3" name="Segnaposto contenuto 2"/>
          <p:cNvSpPr>
            <a:spLocks noGrp="1"/>
          </p:cNvSpPr>
          <p:nvPr>
            <p:ph idx="1"/>
          </p:nvPr>
        </p:nvSpPr>
        <p:spPr>
          <a:xfrm>
            <a:off x="450348" y="2521474"/>
            <a:ext cx="21403812" cy="9274286"/>
          </a:xfrm>
        </p:spPr>
        <p:txBody>
          <a:bodyPr>
            <a:normAutofit fontScale="92500"/>
          </a:bodyPr>
          <a:lstStyle/>
          <a:p>
            <a:r>
              <a:rPr lang="it-IT" sz="5400" dirty="0"/>
              <a:t>Ministero della Salute:</a:t>
            </a:r>
          </a:p>
          <a:p>
            <a:r>
              <a:rPr lang="it-IT" sz="5400" dirty="0"/>
              <a:t>“I Coronavirus sono una vasta famiglia di virus noti per causare malattie che vanno dal comune raffreddore a malattie più gravi come la Sindrome respiratoria mediorientale (MERS) e la Sindrome respiratoria acuta grave (SARS)”.</a:t>
            </a:r>
          </a:p>
          <a:p>
            <a:pPr lvl="1"/>
            <a:endParaRPr lang="it-IT" sz="4800" dirty="0"/>
          </a:p>
          <a:p>
            <a:r>
              <a:rPr lang="it-IT" sz="4400" dirty="0"/>
              <a:t>Sono virus RNA a filamento positivo, con aspetto simile ad una corona (da cui il nome) al microscopio elettronico. I primi Coronavirus furono identificati a metà degli anni '60 e sono noti per infettare alcuni animali, farne poi, con spirito pioneristico, da “serbatoio” anche per lunghissimi periodi di tempo ed infine, in un’ottica darwiniana evolutiva, concretizzano una zoonosi e cioè prendono di mira l'uomo, finalizzando il c.d. </a:t>
            </a:r>
            <a:r>
              <a:rPr lang="it-IT" sz="4400" i="1" dirty="0"/>
              <a:t>salto di specie </a:t>
            </a:r>
            <a:r>
              <a:rPr lang="it-IT" sz="4400" dirty="0"/>
              <a:t>(“</a:t>
            </a:r>
            <a:r>
              <a:rPr lang="it-IT" sz="4400" dirty="0" err="1"/>
              <a:t>spillover</a:t>
            </a:r>
            <a:r>
              <a:rPr lang="it-IT" sz="4400" dirty="0" smtClean="0"/>
              <a:t>”).</a:t>
            </a:r>
            <a:endParaRPr lang="it-IT" sz="44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8320" y="0"/>
            <a:ext cx="5720080" cy="3217545"/>
          </a:xfrm>
          <a:prstGeom prst="rect">
            <a:avLst/>
          </a:prstGeom>
        </p:spPr>
      </p:pic>
      <p:sp>
        <p:nvSpPr>
          <p:cNvPr id="5" name="Rettangolo 4"/>
          <p:cNvSpPr/>
          <p:nvPr/>
        </p:nvSpPr>
        <p:spPr>
          <a:xfrm>
            <a:off x="14099114" y="12032159"/>
            <a:ext cx="10284885" cy="769441"/>
          </a:xfrm>
          <a:prstGeom prst="rect">
            <a:avLst/>
          </a:prstGeom>
        </p:spPr>
        <p:txBody>
          <a:bodyPr wrap="square">
            <a:spAutoFit/>
          </a:bodyPr>
          <a:lstStyle/>
          <a:p>
            <a:r>
              <a:rPr lang="it-IT" sz="4400" smtClean="0">
                <a:latin typeface="Adobe Garamond Pro" charset="0"/>
                <a:ea typeface="Calibri" charset="0"/>
                <a:cs typeface="Arial" charset="0"/>
              </a:rPr>
              <a:t>*“</a:t>
            </a:r>
            <a:r>
              <a:rPr lang="it-IT" sz="4400" dirty="0" err="1">
                <a:latin typeface="Adobe Garamond Pro" charset="0"/>
                <a:ea typeface="Calibri" charset="0"/>
                <a:cs typeface="Arial" charset="0"/>
              </a:rPr>
              <a:t>Spillover</a:t>
            </a:r>
            <a:r>
              <a:rPr lang="it-IT" sz="4400" dirty="0">
                <a:latin typeface="Adobe Garamond Pro" charset="0"/>
                <a:ea typeface="Calibri" charset="0"/>
                <a:cs typeface="Arial" charset="0"/>
              </a:rPr>
              <a:t>” – David </a:t>
            </a:r>
            <a:r>
              <a:rPr lang="it-IT" sz="4400" dirty="0" err="1">
                <a:latin typeface="Adobe Garamond Pro" charset="0"/>
                <a:ea typeface="Calibri" charset="0"/>
                <a:cs typeface="Arial" charset="0"/>
              </a:rPr>
              <a:t>Quannem</a:t>
            </a:r>
            <a:r>
              <a:rPr lang="it-IT" sz="4400" dirty="0">
                <a:latin typeface="Adobe Garamond Pro" charset="0"/>
                <a:ea typeface="Calibri" charset="0"/>
                <a:cs typeface="Arial" charset="0"/>
              </a:rPr>
              <a:t> – 2012</a:t>
            </a:r>
            <a:r>
              <a:rPr lang="it-IT" sz="4400" dirty="0"/>
              <a:t> </a:t>
            </a:r>
          </a:p>
        </p:txBody>
      </p:sp>
    </p:spTree>
    <p:extLst>
      <p:ext uri="{BB962C8B-B14F-4D97-AF65-F5344CB8AC3E}">
        <p14:creationId xmlns:p14="http://schemas.microsoft.com/office/powerpoint/2010/main" val="4796492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6080" y="1633925"/>
            <a:ext cx="21772880" cy="9694962"/>
          </a:xfrm>
          <a:prstGeom prst="rect">
            <a:avLst/>
          </a:prstGeom>
        </p:spPr>
        <p:txBody>
          <a:bodyPr wrap="square">
            <a:spAutoFit/>
          </a:bodyPr>
          <a:lstStyle/>
          <a:p>
            <a:pPr algn="just">
              <a:spcAft>
                <a:spcPts val="0"/>
              </a:spcAft>
            </a:pPr>
            <a:r>
              <a:rPr lang="it-IT" sz="4800" b="1" u="sng" dirty="0" smtClean="0">
                <a:latin typeface="Adobe Garamond Pro" charset="0"/>
                <a:ea typeface="Calibri" charset="0"/>
                <a:cs typeface="Arial" charset="0"/>
              </a:rPr>
              <a:t>SINTESI – L’IMPRESA AFFIDATARIA:</a:t>
            </a:r>
          </a:p>
          <a:p>
            <a:pPr algn="just">
              <a:spcAft>
                <a:spcPts val="0"/>
              </a:spcAft>
            </a:pPr>
            <a:endParaRPr lang="it-IT" sz="4800" b="1" u="sng" dirty="0" smtClean="0">
              <a:latin typeface="Calibri" charset="0"/>
              <a:ea typeface="Calibri" charset="0"/>
              <a:cs typeface="Arial" charset="0"/>
            </a:endParaRPr>
          </a:p>
          <a:p>
            <a:pPr marL="342900" lvl="0" indent="-342900" algn="just">
              <a:spcAft>
                <a:spcPts val="0"/>
              </a:spcAft>
              <a:buFont typeface="Wingdings" charset="2"/>
              <a:buChar char=""/>
            </a:pPr>
            <a:r>
              <a:rPr lang="it-IT" sz="4800" dirty="0" smtClean="0">
                <a:latin typeface="Adobe Garamond Pro" charset="0"/>
                <a:ea typeface="Calibri" charset="0"/>
                <a:cs typeface="Arial" charset="0"/>
              </a:rPr>
              <a:t>Autorizza </a:t>
            </a:r>
            <a:r>
              <a:rPr lang="it-IT" sz="4800" dirty="0">
                <a:latin typeface="Adobe Garamond Pro" charset="0"/>
                <a:ea typeface="Calibri" charset="0"/>
                <a:cs typeface="Arial" charset="0"/>
              </a:rPr>
              <a:t>l’accesso in cantiere del personale solo dopo aver misurato la temperatura corporea (anche in considerazione della formazione minima prevista dall’art.97);</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Vigila sull’utilizzo dei dispositivi di protezione e dei presidi igienico-sanitari da parte delle imprese subappaltatrici;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Vigila sul rispetto del distanziamento sociale;</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Provvede alla cura del cantiere, inclusa la periodica sanificazione (“</a:t>
            </a:r>
            <a:r>
              <a:rPr lang="it-IT" sz="4800" i="1" dirty="0">
                <a:latin typeface="Adobe Garamond Pro" charset="0"/>
                <a:ea typeface="Calibri" charset="0"/>
                <a:cs typeface="Arial" charset="0"/>
              </a:rPr>
              <a:t>il mantenimento del cantiere in condizioni ordinate e di soddisfacente salubrità</a:t>
            </a:r>
            <a:r>
              <a:rPr lang="it-IT" sz="4800" dirty="0">
                <a:latin typeface="Adobe Garamond Pro" charset="0"/>
                <a:ea typeface="Calibri" charset="0"/>
                <a:cs typeface="Arial" charset="0"/>
              </a:rPr>
              <a:t>”) in accordo con le imprese subappaltatrici;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Allontana il personale che manifesta sintomi pseudo-influenzali;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Corrisponde alle imprese subappaltatrici, senza alcun ribasso, i relativi oneri della sicurezza, inclusi quelli riferiti all’emergenza COvid-19.</a:t>
            </a:r>
            <a:endParaRPr lang="it-IT" sz="4800" dirty="0">
              <a:effectLst/>
              <a:latin typeface="Calibri" charset="0"/>
              <a:ea typeface="Calibri" charset="0"/>
              <a:cs typeface="Arial" charset="0"/>
            </a:endParaRPr>
          </a:p>
        </p:txBody>
      </p:sp>
    </p:spTree>
    <p:extLst>
      <p:ext uri="{BB962C8B-B14F-4D97-AF65-F5344CB8AC3E}">
        <p14:creationId xmlns:p14="http://schemas.microsoft.com/office/powerpoint/2010/main" val="10892507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DATORE DI LAVORO</a:t>
            </a:r>
            <a:endParaRPr lang="it-IT" dirty="0"/>
          </a:p>
        </p:txBody>
      </p:sp>
      <p:sp>
        <p:nvSpPr>
          <p:cNvPr id="3" name="Segnaposto contenuto 2"/>
          <p:cNvSpPr>
            <a:spLocks noGrp="1"/>
          </p:cNvSpPr>
          <p:nvPr>
            <p:ph idx="1"/>
          </p:nvPr>
        </p:nvSpPr>
        <p:spPr>
          <a:xfrm>
            <a:off x="677332" y="2987040"/>
            <a:ext cx="21237787" cy="9326880"/>
          </a:xfrm>
        </p:spPr>
        <p:txBody>
          <a:bodyPr>
            <a:normAutofit fontScale="92500" lnSpcReduction="10000"/>
          </a:bodyPr>
          <a:lstStyle/>
          <a:p>
            <a:r>
              <a:rPr lang="it-IT" sz="4800" dirty="0"/>
              <a:t>Il rischio biologico, in genere, viene inquadrato rispetto alle previsioni dell’art. 271: “</a:t>
            </a:r>
            <a:r>
              <a:rPr lang="it-IT" sz="4800" i="1" dirty="0"/>
              <a:t>il datore di lavoro è tenuto a valutare i rischi per la salute derivanti dall’esposizione agli agenti biologici presenti nell’ambiente di lavoro”.</a:t>
            </a:r>
            <a:endParaRPr lang="it-IT" sz="4800" dirty="0"/>
          </a:p>
          <a:p>
            <a:r>
              <a:rPr lang="it-IT" sz="5400" dirty="0"/>
              <a:t>Il Datore di lavoro, dunque, finalizza la valutazione del rischio in due specifiche direzioni:</a:t>
            </a:r>
          </a:p>
          <a:p>
            <a:pPr lvl="1"/>
            <a:r>
              <a:rPr lang="it-IT" sz="5027" dirty="0"/>
              <a:t>ridurre il rischio di trasmissione del virus;</a:t>
            </a:r>
          </a:p>
          <a:p>
            <a:pPr lvl="1"/>
            <a:r>
              <a:rPr lang="it-IT" sz="5027" dirty="0"/>
              <a:t>ridurre il rischio che un lavoratore suscettibile si infetti.</a:t>
            </a:r>
          </a:p>
          <a:p>
            <a:r>
              <a:rPr lang="it-IT" sz="5400" dirty="0"/>
              <a:t>Con specifico riferimento alle attività edili occorre rammentare che già gli articoli 95 e 96 prevendono precise misure di tutela dei lavoratori che oggi vanno ovviamente raccordate con le raccomandazioni governative e con i protocolli specifici.</a:t>
            </a:r>
          </a:p>
          <a:p>
            <a:endParaRPr lang="it-IT" sz="5400" dirty="0" smtClean="0"/>
          </a:p>
        </p:txBody>
      </p:sp>
    </p:spTree>
    <p:extLst>
      <p:ext uri="{BB962C8B-B14F-4D97-AF65-F5344CB8AC3E}">
        <p14:creationId xmlns:p14="http://schemas.microsoft.com/office/powerpoint/2010/main" val="596161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7520" y="808286"/>
            <a:ext cx="20919440" cy="10926068"/>
          </a:xfrm>
          <a:prstGeom prst="rect">
            <a:avLst/>
          </a:prstGeom>
        </p:spPr>
        <p:txBody>
          <a:bodyPr wrap="square">
            <a:spAutoFit/>
          </a:bodyPr>
          <a:lstStyle/>
          <a:p>
            <a:pPr algn="just">
              <a:spcAft>
                <a:spcPts val="0"/>
              </a:spcAft>
            </a:pPr>
            <a:r>
              <a:rPr lang="it-IT" sz="4400" b="1" u="sng" dirty="0" smtClean="0">
                <a:latin typeface="Adobe Garamond Pro" charset="0"/>
                <a:ea typeface="Calibri" charset="0"/>
                <a:cs typeface="Arial" charset="0"/>
              </a:rPr>
              <a:t>SINTESI – IL DATORE DI LAVORO DELLE IMPRESE:</a:t>
            </a:r>
          </a:p>
          <a:p>
            <a:pPr algn="just">
              <a:spcAft>
                <a:spcPts val="0"/>
              </a:spcAft>
            </a:pPr>
            <a:endParaRPr lang="it-IT" sz="4400" u="sng"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Aggiorna la Valutazione del Rischio con specifico riferimento al rischio contagio da Covid-19;</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Provvede ad una attenta valutazione delle eventuali ulteriori azioni da mettere in atto per lavoratori appartenenti ai lavoratori sensibili rispetto al rischio (lavoratori oltre i 60 anni, lavoratori con patologie, con nota immunodeficienza, etc.);</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Provvede all’Informazione di tutti i lavoratori in merito al rischio (anche attraverso la distribuzione o affissione di cartellonistica e vademecum di carattere Nazionale e Locale). Nel caso siano presenti lavoratori stranieri, provvede alla diffusione delle informazioni nella loro lingua madre, anche avvalendosi di collaborazioni esterne;</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Ai sensi dell’art. 95, si attiene ai principi generali di tutela, rifacendosi anche alle raccomandazioni emergenziali;</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Provvede all’aggiornamento del Piano Operativo di Sicurezza con specifiche procedure atte a contenere la trasmissione del virus;</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Autorizza (anche per il tramite del proprio preposto, opportunamente formato) l’accesso in cantiere del personale solo dopo aver misurato la temperatura corporea</a:t>
            </a:r>
            <a:r>
              <a:rPr lang="it-IT" sz="4400" dirty="0" smtClean="0">
                <a:latin typeface="Adobe Garamond Pro" charset="0"/>
                <a:ea typeface="Calibri" charset="0"/>
                <a:cs typeface="Arial" charset="0"/>
              </a:rPr>
              <a:t>;</a:t>
            </a:r>
            <a:endParaRPr lang="it-IT" sz="4400" dirty="0">
              <a:latin typeface="Calibri" charset="0"/>
              <a:ea typeface="Calibri" charset="0"/>
              <a:cs typeface="Arial" charset="0"/>
            </a:endParaRPr>
          </a:p>
        </p:txBody>
      </p:sp>
    </p:spTree>
    <p:extLst>
      <p:ext uri="{BB962C8B-B14F-4D97-AF65-F5344CB8AC3E}">
        <p14:creationId xmlns:p14="http://schemas.microsoft.com/office/powerpoint/2010/main" val="20998437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99440" y="1021646"/>
            <a:ext cx="20797520" cy="10248960"/>
          </a:xfrm>
          <a:prstGeom prst="rect">
            <a:avLst/>
          </a:prstGeom>
        </p:spPr>
        <p:txBody>
          <a:bodyPr wrap="square">
            <a:spAutoFit/>
          </a:bodyPr>
          <a:lstStyle/>
          <a:p>
            <a:pPr algn="just">
              <a:spcAft>
                <a:spcPts val="0"/>
              </a:spcAft>
            </a:pPr>
            <a:r>
              <a:rPr lang="it-IT" sz="4400" b="1" u="sng" dirty="0" smtClean="0">
                <a:latin typeface="Adobe Garamond Pro" charset="0"/>
                <a:ea typeface="Calibri" charset="0"/>
                <a:cs typeface="Arial" charset="0"/>
              </a:rPr>
              <a:t>SINTESI – IL DATORE DI LAVORO DELLE </a:t>
            </a:r>
            <a:r>
              <a:rPr lang="it-IT" sz="4400" b="1" u="sng" smtClean="0">
                <a:latin typeface="Adobe Garamond Pro" charset="0"/>
                <a:ea typeface="Calibri" charset="0"/>
                <a:cs typeface="Arial" charset="0"/>
              </a:rPr>
              <a:t>IMPRESE:</a:t>
            </a:r>
          </a:p>
          <a:p>
            <a:pPr algn="just">
              <a:spcAft>
                <a:spcPts val="0"/>
              </a:spcAft>
            </a:pPr>
            <a:endParaRPr lang="it-IT" sz="4400" u="sng" dirty="0" smtClean="0">
              <a:latin typeface="Calibri" charset="0"/>
              <a:ea typeface="Calibri" charset="0"/>
              <a:cs typeface="Arial" charset="0"/>
            </a:endParaRPr>
          </a:p>
          <a:p>
            <a:pPr marL="342900" lvl="0" indent="-342900" algn="just">
              <a:spcAft>
                <a:spcPts val="0"/>
              </a:spcAft>
              <a:buFont typeface="Wingdings" charset="2"/>
              <a:buChar char=""/>
            </a:pPr>
            <a:r>
              <a:rPr lang="it-IT" sz="4400" dirty="0" smtClean="0">
                <a:latin typeface="Adobe Garamond Pro" charset="0"/>
                <a:ea typeface="Calibri" charset="0"/>
                <a:cs typeface="Arial" charset="0"/>
              </a:rPr>
              <a:t>Allontana </a:t>
            </a:r>
            <a:r>
              <a:rPr lang="it-IT" sz="4400" dirty="0">
                <a:latin typeface="Adobe Garamond Pro" charset="0"/>
                <a:ea typeface="Calibri" charset="0"/>
                <a:cs typeface="Arial" charset="0"/>
              </a:rPr>
              <a:t>(anche per il tramite del proprio preposto) il personale che manifesta sintomi pseudo-influenzali ed interdice il rientro al lavoro fino ad accertata negatività rispetto al virus o a completa guarigione;</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Vigila (anche per il tramite del proprio preposto) sull’utilizzo dei dispositivi di protezione (guanti monouso, mascherine, schermi facciali, etc.) e dei presidi igienico-sanitari da parte dei lavoratori (gel disinfettante, sanificanti, etc.);</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Vigila (anche per il tramite del proprio preposto) sul rispetto del distanziamento sociale;</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Prevede specifiche procedure circa il distanziamento sociale e stabilisce turnazioni per l’utilizzo di spogliatoi, bagni e sale di ristoro; </a:t>
            </a:r>
            <a:endParaRPr lang="it-IT" sz="4400" dirty="0">
              <a:latin typeface="Calibri" charset="0"/>
              <a:ea typeface="Calibri" charset="0"/>
              <a:cs typeface="Arial" charset="0"/>
            </a:endParaRPr>
          </a:p>
          <a:p>
            <a:pPr marL="342900" lvl="0" indent="-342900" algn="just">
              <a:spcAft>
                <a:spcPts val="0"/>
              </a:spcAft>
              <a:buFont typeface="Wingdings" charset="2"/>
              <a:buChar char=""/>
            </a:pPr>
            <a:r>
              <a:rPr lang="it-IT" sz="4400" dirty="0">
                <a:latin typeface="Adobe Garamond Pro" charset="0"/>
                <a:ea typeface="Calibri" charset="0"/>
                <a:cs typeface="Arial" charset="0"/>
              </a:rPr>
              <a:t>Provvede alla cura del cantiere, inclusa la periodica sanificazione (“</a:t>
            </a:r>
            <a:r>
              <a:rPr lang="it-IT" sz="4400" i="1" dirty="0">
                <a:latin typeface="Adobe Garamond Pro" charset="0"/>
                <a:ea typeface="Calibri" charset="0"/>
                <a:cs typeface="Arial" charset="0"/>
              </a:rPr>
              <a:t>il mantenimento del cantiere in condizioni ordinate e di soddisfacente salubrità</a:t>
            </a:r>
            <a:r>
              <a:rPr lang="it-IT" sz="4400" dirty="0">
                <a:latin typeface="Adobe Garamond Pro" charset="0"/>
                <a:ea typeface="Calibri" charset="0"/>
                <a:cs typeface="Arial" charset="0"/>
              </a:rPr>
              <a:t>”) degli ambienti e delle attrezzature di uso personale e comune e dei mezzi di trasporto o di qualunque altra parte a contatto con le mani degli operatori.</a:t>
            </a:r>
            <a:endParaRPr lang="it-IT" sz="4400" dirty="0">
              <a:effectLst/>
              <a:latin typeface="Calibri" charset="0"/>
              <a:ea typeface="Calibri" charset="0"/>
              <a:cs typeface="Arial" charset="0"/>
            </a:endParaRPr>
          </a:p>
        </p:txBody>
      </p:sp>
    </p:spTree>
    <p:extLst>
      <p:ext uri="{BB962C8B-B14F-4D97-AF65-F5344CB8AC3E}">
        <p14:creationId xmlns:p14="http://schemas.microsoft.com/office/powerpoint/2010/main" val="3270464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LAVORATORE</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r>
              <a:rPr lang="it-IT" sz="4400" dirty="0"/>
              <a:t>Per quanto concerne gli obblighi dei lavoratori in questo particolare momento di emergenza sanitaria basterebbe rifarsi all’articolo 2104 del Codice civile, riferendosi all’obbligo di </a:t>
            </a:r>
            <a:r>
              <a:rPr lang="it-IT" sz="4400" i="1" dirty="0"/>
              <a:t>diligenza</a:t>
            </a:r>
            <a:r>
              <a:rPr lang="it-IT" sz="4400" dirty="0"/>
              <a:t> e all’obbligo di </a:t>
            </a:r>
            <a:r>
              <a:rPr lang="it-IT" sz="4400" i="1" dirty="0"/>
              <a:t>obbedienza</a:t>
            </a:r>
            <a:r>
              <a:rPr lang="it-IT" sz="4400" dirty="0" smtClean="0"/>
              <a:t>.</a:t>
            </a:r>
          </a:p>
          <a:p>
            <a:r>
              <a:rPr lang="it-IT" sz="4400" dirty="0" smtClean="0"/>
              <a:t>SOTTO L’ASPETTO PREVENZIONISTICO, L’ART.20 SI RACCORDA PERFETTAMENTE CON LE RACCOMANDAZIONI ANTI CONTAGIO</a:t>
            </a:r>
            <a:endParaRPr lang="it-IT" sz="5400" dirty="0" smtClean="0"/>
          </a:p>
        </p:txBody>
      </p:sp>
    </p:spTree>
    <p:extLst>
      <p:ext uri="{BB962C8B-B14F-4D97-AF65-F5344CB8AC3E}">
        <p14:creationId xmlns:p14="http://schemas.microsoft.com/office/powerpoint/2010/main" val="19857339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LAVORATORE</a:t>
            </a:r>
            <a:endParaRPr lang="it-IT" dirty="0"/>
          </a:p>
        </p:txBody>
      </p:sp>
      <p:sp>
        <p:nvSpPr>
          <p:cNvPr id="5" name="Rettangolo 4"/>
          <p:cNvSpPr/>
          <p:nvPr/>
        </p:nvSpPr>
        <p:spPr>
          <a:xfrm>
            <a:off x="992714" y="2244864"/>
            <a:ext cx="20952885" cy="10556736"/>
          </a:xfrm>
          <a:prstGeom prst="rect">
            <a:avLst/>
          </a:prstGeom>
        </p:spPr>
        <p:txBody>
          <a:bodyPr wrap="square">
            <a:spAutoFit/>
          </a:bodyPr>
          <a:lstStyle/>
          <a:p>
            <a:pPr algn="just">
              <a:spcAft>
                <a:spcPts val="0"/>
              </a:spcAft>
            </a:pPr>
            <a:r>
              <a:rPr lang="it-IT" sz="4000" i="1" dirty="0">
                <a:latin typeface="Adobe Garamond Pro" charset="0"/>
                <a:ea typeface="Calibri" charset="0"/>
                <a:cs typeface="Arial" charset="0"/>
              </a:rPr>
              <a:t>Articolo 20 - Obblighi dei lavoratori</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1. Ogni lavoratore </a:t>
            </a:r>
            <a:r>
              <a:rPr lang="it-IT" sz="4000" b="1" i="1" dirty="0">
                <a:latin typeface="Adobe Garamond Pro" charset="0"/>
                <a:ea typeface="Calibri" charset="0"/>
                <a:cs typeface="Arial" charset="0"/>
              </a:rPr>
              <a:t>deve prendersi cura della propria salute e sicurezza e di quella delle altre persone presenti sul luogo di lavoro</a:t>
            </a:r>
            <a:r>
              <a:rPr lang="it-IT" sz="4000" i="1" dirty="0">
                <a:latin typeface="Adobe Garamond Pro" charset="0"/>
                <a:ea typeface="Calibri" charset="0"/>
                <a:cs typeface="Arial" charset="0"/>
              </a:rPr>
              <a:t>, su cui ricadono gli effetti delle sue azioni o omissioni, conformemente alla sua formazione, alle istruzioni e ai mezzi forniti dal datore di lavoro.</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2. I lavoratori devono in particolare:</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a) </a:t>
            </a:r>
            <a:r>
              <a:rPr lang="it-IT" sz="4000" b="1" i="1" dirty="0">
                <a:latin typeface="Adobe Garamond Pro" charset="0"/>
                <a:ea typeface="Calibri" charset="0"/>
                <a:cs typeface="Arial" charset="0"/>
              </a:rPr>
              <a:t>contribuire</a:t>
            </a:r>
            <a:r>
              <a:rPr lang="it-IT" sz="4000" i="1" dirty="0">
                <a:latin typeface="Adobe Garamond Pro" charset="0"/>
                <a:ea typeface="Calibri" charset="0"/>
                <a:cs typeface="Arial" charset="0"/>
              </a:rPr>
              <a:t>, insieme al datore di lavoro, ai dirigenti e ai preposti, </a:t>
            </a:r>
            <a:r>
              <a:rPr lang="it-IT" sz="4000" b="1" i="1" dirty="0">
                <a:latin typeface="Adobe Garamond Pro" charset="0"/>
                <a:ea typeface="Calibri" charset="0"/>
                <a:cs typeface="Arial" charset="0"/>
              </a:rPr>
              <a:t>all’adempimento degli obblighi previsti a tutela della salute</a:t>
            </a:r>
            <a:r>
              <a:rPr lang="it-IT" sz="4000" i="1" dirty="0">
                <a:latin typeface="Adobe Garamond Pro" charset="0"/>
                <a:ea typeface="Calibri" charset="0"/>
                <a:cs typeface="Arial" charset="0"/>
              </a:rPr>
              <a:t> e sicurezza sui luoghi di lavoro;</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b)</a:t>
            </a:r>
            <a:r>
              <a:rPr lang="it-IT" sz="4000" dirty="0">
                <a:latin typeface="Calibri" charset="0"/>
                <a:ea typeface="Calibri" charset="0"/>
                <a:cs typeface="Arial" charset="0"/>
              </a:rPr>
              <a:t> </a:t>
            </a:r>
            <a:r>
              <a:rPr lang="it-IT" sz="4000" b="1" i="1" dirty="0">
                <a:latin typeface="Adobe Garamond Pro" charset="0"/>
                <a:ea typeface="Calibri" charset="0"/>
                <a:cs typeface="Arial" charset="0"/>
              </a:rPr>
              <a:t>osservare le disposizioni</a:t>
            </a:r>
            <a:r>
              <a:rPr lang="it-IT" sz="4000" i="1" dirty="0">
                <a:latin typeface="Adobe Garamond Pro" charset="0"/>
                <a:ea typeface="Calibri" charset="0"/>
                <a:cs typeface="Arial" charset="0"/>
              </a:rPr>
              <a:t> e le istruzioni impartite dal datore di lavoro, dai dirigenti e dai preposti, ai fini </a:t>
            </a:r>
            <a:r>
              <a:rPr lang="it-IT" sz="4000" b="1" i="1" dirty="0">
                <a:latin typeface="Adobe Garamond Pro" charset="0"/>
                <a:ea typeface="Calibri" charset="0"/>
                <a:cs typeface="Arial" charset="0"/>
              </a:rPr>
              <a:t>della protezione collettiva ed individuale</a:t>
            </a:r>
            <a:r>
              <a:rPr lang="it-IT" sz="4000" i="1" dirty="0">
                <a:latin typeface="Adobe Garamond Pro" charset="0"/>
                <a:ea typeface="Calibri" charset="0"/>
                <a:cs typeface="Arial" charset="0"/>
              </a:rPr>
              <a:t>;</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c) </a:t>
            </a:r>
            <a:r>
              <a:rPr lang="it-IT" sz="4000" b="1" i="1" dirty="0">
                <a:latin typeface="Adobe Garamond Pro" charset="0"/>
                <a:ea typeface="Calibri" charset="0"/>
                <a:cs typeface="Arial" charset="0"/>
              </a:rPr>
              <a:t>utilizzare correttamente</a:t>
            </a:r>
            <a:r>
              <a:rPr lang="it-IT" sz="4000" i="1" dirty="0">
                <a:latin typeface="Adobe Garamond Pro" charset="0"/>
                <a:ea typeface="Calibri" charset="0"/>
                <a:cs typeface="Arial" charset="0"/>
              </a:rPr>
              <a:t> le attrezzature di lavoro, le sostanze e i preparati pericolosi, i mezzi di trasporto, </a:t>
            </a:r>
            <a:r>
              <a:rPr lang="it-IT" sz="4000" i="1" dirty="0" err="1">
                <a:latin typeface="Adobe Garamond Pro" charset="0"/>
                <a:ea typeface="Calibri" charset="0"/>
                <a:cs typeface="Arial" charset="0"/>
              </a:rPr>
              <a:t>nonche</a:t>
            </a:r>
            <a:r>
              <a:rPr lang="it-IT" sz="4000" i="1" dirty="0">
                <a:latin typeface="Adobe Garamond Pro" charset="0"/>
                <a:ea typeface="Calibri" charset="0"/>
                <a:cs typeface="Arial" charset="0"/>
              </a:rPr>
              <a:t>́ </a:t>
            </a:r>
            <a:r>
              <a:rPr lang="it-IT" sz="4000" b="1" i="1" dirty="0">
                <a:latin typeface="Adobe Garamond Pro" charset="0"/>
                <a:ea typeface="Calibri" charset="0"/>
                <a:cs typeface="Arial" charset="0"/>
              </a:rPr>
              <a:t>i dispositivi di sicurezza</a:t>
            </a:r>
            <a:r>
              <a:rPr lang="it-IT" sz="4000" i="1" dirty="0">
                <a:latin typeface="Adobe Garamond Pro" charset="0"/>
                <a:ea typeface="Calibri" charset="0"/>
                <a:cs typeface="Arial" charset="0"/>
              </a:rPr>
              <a:t>;</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d) </a:t>
            </a:r>
            <a:r>
              <a:rPr lang="it-IT" sz="4000" b="1" i="1" dirty="0">
                <a:latin typeface="Adobe Garamond Pro" charset="0"/>
                <a:ea typeface="Calibri" charset="0"/>
                <a:cs typeface="Arial" charset="0"/>
              </a:rPr>
              <a:t>utilizzare in modo appropriato i dispositivi</a:t>
            </a:r>
            <a:r>
              <a:rPr lang="it-IT" sz="4000" i="1" dirty="0">
                <a:latin typeface="Adobe Garamond Pro" charset="0"/>
                <a:ea typeface="Calibri" charset="0"/>
                <a:cs typeface="Arial" charset="0"/>
              </a:rPr>
              <a:t> di protezione messi a loro disposizione;</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a:t>
            </a:r>
            <a:endParaRPr lang="it-IT" sz="4000" dirty="0">
              <a:latin typeface="Calibri" charset="0"/>
              <a:ea typeface="Calibri" charset="0"/>
              <a:cs typeface="Arial" charset="0"/>
            </a:endParaRPr>
          </a:p>
          <a:p>
            <a:pPr algn="just">
              <a:spcAft>
                <a:spcPts val="0"/>
              </a:spcAft>
            </a:pPr>
            <a:r>
              <a:rPr lang="it-IT" sz="4000" i="1" dirty="0" err="1">
                <a:latin typeface="Adobe Garamond Pro" charset="0"/>
                <a:ea typeface="Calibri" charset="0"/>
                <a:cs typeface="Arial" charset="0"/>
              </a:rPr>
              <a:t>f</a:t>
            </a:r>
            <a:r>
              <a:rPr lang="it-IT" sz="4000" i="1" dirty="0">
                <a:latin typeface="Adobe Garamond Pro" charset="0"/>
                <a:ea typeface="Calibri" charset="0"/>
                <a:cs typeface="Arial" charset="0"/>
              </a:rPr>
              <a:t>) non rimuovere o modificare senza autorizzazione i dispositivi di sicurezza o di segnalazione o di controllo;</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a:t>
            </a:r>
            <a:endParaRPr lang="it-IT" sz="4000" dirty="0">
              <a:latin typeface="Calibri" charset="0"/>
              <a:ea typeface="Calibri" charset="0"/>
              <a:cs typeface="Arial" charset="0"/>
            </a:endParaRPr>
          </a:p>
          <a:p>
            <a:pPr algn="just">
              <a:spcAft>
                <a:spcPts val="0"/>
              </a:spcAft>
            </a:pPr>
            <a:r>
              <a:rPr lang="it-IT" sz="4000" i="1" dirty="0">
                <a:latin typeface="Adobe Garamond Pro" charset="0"/>
                <a:ea typeface="Calibri" charset="0"/>
                <a:cs typeface="Arial" charset="0"/>
              </a:rPr>
              <a:t>i) sottoporsi ai controlli sanitari previsti dal presente decreto legislativo o comunque disposti dal medico competente.</a:t>
            </a:r>
            <a:endParaRPr lang="it-IT" sz="4000" dirty="0">
              <a:effectLst/>
              <a:latin typeface="Calibri" charset="0"/>
              <a:ea typeface="Calibri" charset="0"/>
              <a:cs typeface="Arial" charset="0"/>
            </a:endParaRPr>
          </a:p>
        </p:txBody>
      </p:sp>
    </p:spTree>
    <p:extLst>
      <p:ext uri="{BB962C8B-B14F-4D97-AF65-F5344CB8AC3E}">
        <p14:creationId xmlns:p14="http://schemas.microsoft.com/office/powerpoint/2010/main" val="2212507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60400" y="1830765"/>
            <a:ext cx="21163280" cy="9694962"/>
          </a:xfrm>
          <a:prstGeom prst="rect">
            <a:avLst/>
          </a:prstGeom>
        </p:spPr>
        <p:txBody>
          <a:bodyPr wrap="square">
            <a:spAutoFit/>
          </a:bodyPr>
          <a:lstStyle/>
          <a:p>
            <a:pPr algn="just">
              <a:spcAft>
                <a:spcPts val="0"/>
              </a:spcAft>
            </a:pPr>
            <a:r>
              <a:rPr lang="it-IT" sz="4800" b="1" u="sng" dirty="0" smtClean="0">
                <a:latin typeface="Adobe Garamond Pro" charset="0"/>
                <a:ea typeface="Calibri" charset="0"/>
                <a:cs typeface="Arial" charset="0"/>
              </a:rPr>
              <a:t>SINTESI – IL LAVORATORE:</a:t>
            </a:r>
          </a:p>
          <a:p>
            <a:pPr algn="just">
              <a:spcAft>
                <a:spcPts val="0"/>
              </a:spcAft>
            </a:pPr>
            <a:endParaRPr lang="it-IT" sz="4800" u="sng"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Si attiene a tutte le procedure previste dal datore di lavoro anche all’interno del Piano Operativo di Sicurezza;</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Attesta (laddove non note) eventuali immunodeficienze che possano manifestare sensibilità rispetto al virus;</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Informa immediatamente i propri superiori e il RLS nel caso avverta sintomi pseudo-influenzali;</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Accede al cantiere solo dopo essersi sottoposto alla misura della temperatura corporea;</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Rispetta scrupolosamente le procedure del distanziamento sociale (nei casi in cui sia necessaria la diminuzione delle distanze previste, si attiene alle procedure previste in questo caso e ne da avviso al proprio responsabile/preposto); </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Rispetta le turnazioni per l’utilizzo di spogliatoi, bagni e sale di ristoro; </a:t>
            </a:r>
            <a:endParaRPr lang="it-IT" sz="4800" dirty="0">
              <a:latin typeface="Calibri" charset="0"/>
              <a:ea typeface="Calibri" charset="0"/>
              <a:cs typeface="Arial" charset="0"/>
            </a:endParaRPr>
          </a:p>
        </p:txBody>
      </p:sp>
    </p:spTree>
    <p:extLst>
      <p:ext uri="{BB962C8B-B14F-4D97-AF65-F5344CB8AC3E}">
        <p14:creationId xmlns:p14="http://schemas.microsoft.com/office/powerpoint/2010/main" val="15135865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90880" y="1282125"/>
            <a:ext cx="21163280" cy="10064294"/>
          </a:xfrm>
          <a:prstGeom prst="rect">
            <a:avLst/>
          </a:prstGeom>
        </p:spPr>
        <p:txBody>
          <a:bodyPr wrap="square">
            <a:spAutoFit/>
          </a:bodyPr>
          <a:lstStyle/>
          <a:p>
            <a:pPr algn="just">
              <a:spcAft>
                <a:spcPts val="0"/>
              </a:spcAft>
            </a:pPr>
            <a:r>
              <a:rPr lang="it-IT" sz="5400" b="1" u="sng" dirty="0" smtClean="0">
                <a:latin typeface="Adobe Garamond Pro" charset="0"/>
                <a:ea typeface="Calibri" charset="0"/>
                <a:cs typeface="Arial" charset="0"/>
              </a:rPr>
              <a:t>SINTESI – IL LAVORATORE:</a:t>
            </a:r>
          </a:p>
          <a:p>
            <a:pPr algn="just">
              <a:spcAft>
                <a:spcPts val="0"/>
              </a:spcAft>
            </a:pPr>
            <a:endParaRPr lang="it-IT" sz="5400" u="sng" dirty="0">
              <a:latin typeface="Calibri" charset="0"/>
              <a:ea typeface="Calibri" charset="0"/>
              <a:cs typeface="Arial" charset="0"/>
            </a:endParaRPr>
          </a:p>
          <a:p>
            <a:pPr marL="342900" lvl="0" indent="-342900" algn="just">
              <a:spcAft>
                <a:spcPts val="0"/>
              </a:spcAft>
              <a:buFont typeface="Wingdings" charset="2"/>
              <a:buChar char=""/>
            </a:pPr>
            <a:r>
              <a:rPr lang="it-IT" sz="5400" dirty="0" smtClean="0">
                <a:latin typeface="Adobe Garamond Pro" charset="0"/>
                <a:ea typeface="Calibri" charset="0"/>
                <a:cs typeface="Arial" charset="0"/>
              </a:rPr>
              <a:t>Utilizza </a:t>
            </a:r>
            <a:r>
              <a:rPr lang="it-IT" sz="5400" dirty="0">
                <a:latin typeface="Adobe Garamond Pro" charset="0"/>
                <a:ea typeface="Calibri" charset="0"/>
                <a:cs typeface="Arial" charset="0"/>
              </a:rPr>
              <a:t>i presidi igienico sanitari: gel disinfettante, sanificanti, etc.;</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Utilizza, secondo le istruzioni ricevute, i dispositivi di protezione specifici: mascherine, schermi protettivi, tute, guanti in lattice monouso, </a:t>
            </a:r>
            <a:r>
              <a:rPr lang="it-IT" sz="5400" dirty="0" err="1">
                <a:latin typeface="Adobe Garamond Pro" charset="0"/>
                <a:ea typeface="Calibri" charset="0"/>
                <a:cs typeface="Arial" charset="0"/>
              </a:rPr>
              <a:t>etc</a:t>
            </a:r>
            <a:r>
              <a:rPr lang="it-IT" sz="5400" dirty="0">
                <a:latin typeface="Adobe Garamond Pro" charset="0"/>
                <a:ea typeface="Calibri" charset="0"/>
                <a:cs typeface="Arial" charset="0"/>
              </a:rPr>
              <a:t>; </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Provvede alla sanificazione delle attrezzature che gli sono state assegnate per mansione/lavorazione e dunque per uso personale e comune o dei mezzi di trasporto o di qualunque altra parte a contatto con le mani degli operatori;</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Porta sempre con sé il documento di identificazione che corrisponde a quello indicato nell’autocertificazione e autorizzazione del </a:t>
            </a:r>
            <a:r>
              <a:rPr lang="it-IT" sz="5400" dirty="0" err="1">
                <a:latin typeface="Adobe Garamond Pro" charset="0"/>
                <a:ea typeface="Calibri" charset="0"/>
                <a:cs typeface="Arial" charset="0"/>
              </a:rPr>
              <a:t>DdL</a:t>
            </a:r>
            <a:r>
              <a:rPr lang="it-IT" sz="5400" dirty="0">
                <a:latin typeface="Adobe Garamond Pro" charset="0"/>
                <a:ea typeface="Calibri" charset="0"/>
                <a:cs typeface="Arial" charset="0"/>
              </a:rPr>
              <a:t> allo spostamento;</a:t>
            </a:r>
            <a:endParaRPr lang="it-IT" sz="5400" dirty="0">
              <a:latin typeface="Calibri" charset="0"/>
              <a:ea typeface="Calibri" charset="0"/>
              <a:cs typeface="Arial" charset="0"/>
            </a:endParaRPr>
          </a:p>
          <a:p>
            <a:pPr marL="342900" lvl="0" indent="-342900" algn="just">
              <a:spcAft>
                <a:spcPts val="0"/>
              </a:spcAft>
              <a:buFont typeface="Wingdings" charset="2"/>
              <a:buChar char=""/>
            </a:pPr>
            <a:r>
              <a:rPr lang="it-IT" sz="5400" dirty="0">
                <a:latin typeface="Adobe Garamond Pro" charset="0"/>
                <a:ea typeface="Calibri" charset="0"/>
                <a:cs typeface="Arial" charset="0"/>
              </a:rPr>
              <a:t>Sul luogo di lavoro evita di avere contatti, non funzionali al lavoro, con soggetti esterni.</a:t>
            </a:r>
            <a:endParaRPr lang="it-IT" sz="5400" dirty="0">
              <a:effectLst/>
              <a:latin typeface="Calibri" charset="0"/>
              <a:ea typeface="Calibri" charset="0"/>
              <a:cs typeface="Arial" charset="0"/>
            </a:endParaRPr>
          </a:p>
        </p:txBody>
      </p:sp>
    </p:spTree>
    <p:extLst>
      <p:ext uri="{BB962C8B-B14F-4D97-AF65-F5344CB8AC3E}">
        <p14:creationId xmlns:p14="http://schemas.microsoft.com/office/powerpoint/2010/main" val="989028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LAVORATORE AUTONOMO</a:t>
            </a:r>
            <a:endParaRPr lang="it-IT" dirty="0"/>
          </a:p>
        </p:txBody>
      </p:sp>
      <p:sp>
        <p:nvSpPr>
          <p:cNvPr id="3" name="Segnaposto contenuto 2"/>
          <p:cNvSpPr>
            <a:spLocks noGrp="1"/>
          </p:cNvSpPr>
          <p:nvPr>
            <p:ph idx="1"/>
          </p:nvPr>
        </p:nvSpPr>
        <p:spPr>
          <a:xfrm>
            <a:off x="677332" y="2987040"/>
            <a:ext cx="21237787" cy="9326880"/>
          </a:xfrm>
        </p:spPr>
        <p:txBody>
          <a:bodyPr>
            <a:normAutofit/>
          </a:bodyPr>
          <a:lstStyle/>
          <a:p>
            <a:r>
              <a:rPr lang="it-IT" sz="4400" dirty="0"/>
              <a:t>Per definizione, è il soggetto “ipoteticamente” meno soggetto al rischio contagio nel luogo di lavoro in quanto opera in assoluta autonomia ed in perfetto allineamento con i principi di distanziamento sociale. In base a quanto previsto dall’art. 94:</a:t>
            </a:r>
          </a:p>
          <a:p>
            <a:r>
              <a:rPr lang="it-IT" sz="4400" i="1" dirty="0"/>
              <a:t>“I lavoratori autonomi che esercitano la propria attività nei cantieri, fermo restando gli obblighi di cui al presente decreto legislativo, si adeguano alle indicazioni fornite dal coordinatore per l’esecuzione dei lavori, ai fini della sicurezza”.</a:t>
            </a:r>
            <a:endParaRPr lang="it-IT" sz="4400" dirty="0"/>
          </a:p>
          <a:p>
            <a:r>
              <a:rPr lang="it-IT" sz="4400" dirty="0"/>
              <a:t>Il CSE e il soggetto incaricato dall’impresa affidataria devono sempre essere informati della sua presenza in cantiere al fine di valutare eventuali potenziali rischi di contagio.</a:t>
            </a:r>
          </a:p>
          <a:p>
            <a:endParaRPr lang="it-IT" sz="5400" dirty="0" smtClean="0"/>
          </a:p>
        </p:txBody>
      </p:sp>
    </p:spTree>
    <p:extLst>
      <p:ext uri="{BB962C8B-B14F-4D97-AF65-F5344CB8AC3E}">
        <p14:creationId xmlns:p14="http://schemas.microsoft.com/office/powerpoint/2010/main" val="19057168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87120" y="1542485"/>
            <a:ext cx="20218400" cy="8956298"/>
          </a:xfrm>
          <a:prstGeom prst="rect">
            <a:avLst/>
          </a:prstGeom>
        </p:spPr>
        <p:txBody>
          <a:bodyPr wrap="square">
            <a:spAutoFit/>
          </a:bodyPr>
          <a:lstStyle/>
          <a:p>
            <a:pPr algn="just">
              <a:spcAft>
                <a:spcPts val="0"/>
              </a:spcAft>
            </a:pPr>
            <a:r>
              <a:rPr lang="it-IT" sz="4800" b="1" u="sng" dirty="0" smtClean="0">
                <a:latin typeface="Adobe Garamond Pro" charset="0"/>
                <a:ea typeface="Calibri" charset="0"/>
                <a:cs typeface="Arial" charset="0"/>
              </a:rPr>
              <a:t>SINTESI – IL LAVORATORE AUTONOMO:</a:t>
            </a:r>
          </a:p>
          <a:p>
            <a:pPr algn="just">
              <a:spcAft>
                <a:spcPts val="0"/>
              </a:spcAft>
            </a:pPr>
            <a:endParaRPr lang="it-IT" sz="4800" u="sng"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Si attiene a tutte le procedure previste dal Coordinatore per la Sicurezza anche all’interno del Piano di Sicurezza e Coordinamento;</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Si attiene alle procedure di cooperazione e coordinamento prescritte dal Coordinatore per la Sicurezza e/o dell’impresa Affidataria;</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Informa, con debito anticipo, il CSE e il responsabile dell’impresa affidataria circa la sua presenza in cantiere, nel rispetto delle diposizioni del PSC;</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Attesta, al Committente, eventuali immunodeficienze che possano manifestare sensibilità rispetto al virus;</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Accede al cantiere solo dopo essersi sottoposto alla misura della temperatura corporea (da parte dei responsabili del cantiere</a:t>
            </a:r>
            <a:r>
              <a:rPr lang="it-IT" sz="4800" dirty="0" smtClean="0">
                <a:latin typeface="Adobe Garamond Pro" charset="0"/>
                <a:ea typeface="Calibri" charset="0"/>
                <a:cs typeface="Arial" charset="0"/>
              </a:rPr>
              <a:t>);</a:t>
            </a:r>
            <a:endParaRPr lang="it-IT" sz="4800" dirty="0">
              <a:latin typeface="Calibri" charset="0"/>
              <a:ea typeface="Calibri" charset="0"/>
              <a:cs typeface="Arial" charset="0"/>
            </a:endParaRPr>
          </a:p>
        </p:txBody>
      </p:sp>
    </p:spTree>
    <p:extLst>
      <p:ext uri="{BB962C8B-B14F-4D97-AF65-F5344CB8AC3E}">
        <p14:creationId xmlns:p14="http://schemas.microsoft.com/office/powerpoint/2010/main" val="2013634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CO-VI-D-19</a:t>
            </a:r>
            <a:endParaRPr lang="it-IT" dirty="0"/>
          </a:p>
        </p:txBody>
      </p:sp>
      <p:sp>
        <p:nvSpPr>
          <p:cNvPr id="3" name="Segnaposto contenuto 2"/>
          <p:cNvSpPr>
            <a:spLocks noGrp="1"/>
          </p:cNvSpPr>
          <p:nvPr>
            <p:ph idx="1"/>
          </p:nvPr>
        </p:nvSpPr>
        <p:spPr>
          <a:xfrm>
            <a:off x="450348" y="2521474"/>
            <a:ext cx="21403812" cy="9274286"/>
          </a:xfrm>
        </p:spPr>
        <p:txBody>
          <a:bodyPr>
            <a:normAutofit lnSpcReduction="10000"/>
          </a:bodyPr>
          <a:lstStyle/>
          <a:p>
            <a:r>
              <a:rPr lang="it-IT" sz="5400" dirty="0"/>
              <a:t>Ministero della Salute:</a:t>
            </a:r>
          </a:p>
          <a:p>
            <a:pPr lvl="1"/>
            <a:endParaRPr lang="it-IT" sz="4800" dirty="0"/>
          </a:p>
          <a:p>
            <a:r>
              <a:rPr lang="it-IT" sz="5400" dirty="0"/>
              <a:t>La malattia provocata dal nuovo Coronavirus è denominata “COVID-19” (dove "CO" sta per corona, "VI" per virus, "D" per </a:t>
            </a:r>
            <a:r>
              <a:rPr lang="it-IT" sz="5400" dirty="0" err="1"/>
              <a:t>disease</a:t>
            </a:r>
            <a:r>
              <a:rPr lang="it-IT" sz="5400" dirty="0"/>
              <a:t> e "19" indica l'anno in cui si è manifestata in maniera importante</a:t>
            </a:r>
            <a:r>
              <a:rPr lang="it-IT" sz="5400" dirty="0" smtClean="0"/>
              <a:t>)</a:t>
            </a:r>
          </a:p>
          <a:p>
            <a:r>
              <a:rPr lang="it-IT" sz="4800" dirty="0"/>
              <a:t>Come per ogni virus vanno considerati due aspetti fondamentali: la </a:t>
            </a:r>
            <a:r>
              <a:rPr lang="it-IT" sz="4800" b="1" dirty="0"/>
              <a:t>Virulenza</a:t>
            </a:r>
            <a:r>
              <a:rPr lang="it-IT" sz="4800" dirty="0"/>
              <a:t> (misurata fondamentalmente dal tasso di letalità) e </a:t>
            </a:r>
            <a:r>
              <a:rPr lang="it-IT" sz="4800" b="1" dirty="0"/>
              <a:t>l’Efficienza della Trasmissione </a:t>
            </a:r>
            <a:r>
              <a:rPr lang="it-IT" sz="4800" dirty="0"/>
              <a:t>(capacità di contagio) misurata, anche nelle varie conferenze stampa della Protezione Civile, tramite il Fattore R0 (equazione di Anderson-</a:t>
            </a:r>
            <a:r>
              <a:rPr lang="it-IT" sz="4800" dirty="0" err="1"/>
              <a:t>May</a:t>
            </a:r>
            <a:r>
              <a:rPr lang="it-IT" sz="4800" dirty="0"/>
              <a:t>)</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8320" y="0"/>
            <a:ext cx="5720080" cy="3217545"/>
          </a:xfrm>
          <a:prstGeom prst="rect">
            <a:avLst/>
          </a:prstGeom>
        </p:spPr>
      </p:pic>
    </p:spTree>
    <p:extLst>
      <p:ext uri="{BB962C8B-B14F-4D97-AF65-F5344CB8AC3E}">
        <p14:creationId xmlns:p14="http://schemas.microsoft.com/office/powerpoint/2010/main" val="19463258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73760" y="719525"/>
            <a:ext cx="20218400" cy="11172289"/>
          </a:xfrm>
          <a:prstGeom prst="rect">
            <a:avLst/>
          </a:prstGeom>
        </p:spPr>
        <p:txBody>
          <a:bodyPr wrap="square">
            <a:spAutoFit/>
          </a:bodyPr>
          <a:lstStyle/>
          <a:p>
            <a:pPr algn="just">
              <a:spcAft>
                <a:spcPts val="0"/>
              </a:spcAft>
            </a:pPr>
            <a:r>
              <a:rPr lang="it-IT" sz="4800" b="1" u="sng" dirty="0" smtClean="0">
                <a:latin typeface="Adobe Garamond Pro" charset="0"/>
                <a:ea typeface="Calibri" charset="0"/>
                <a:cs typeface="Arial" charset="0"/>
              </a:rPr>
              <a:t>SINTESI – IL LAVORATORE AUTONOMO:</a:t>
            </a:r>
          </a:p>
          <a:p>
            <a:pPr algn="just">
              <a:spcAft>
                <a:spcPts val="0"/>
              </a:spcAft>
            </a:pPr>
            <a:endParaRPr lang="it-IT" sz="4800" u="sng" dirty="0">
              <a:latin typeface="Calibri" charset="0"/>
              <a:ea typeface="Calibri" charset="0"/>
              <a:cs typeface="Arial" charset="0"/>
            </a:endParaRPr>
          </a:p>
          <a:p>
            <a:pPr marL="342900" lvl="0" indent="-342900" algn="just">
              <a:spcAft>
                <a:spcPts val="0"/>
              </a:spcAft>
              <a:buFont typeface="Wingdings" charset="2"/>
              <a:buChar char=""/>
            </a:pPr>
            <a:r>
              <a:rPr lang="it-IT" sz="4800" dirty="0" smtClean="0">
                <a:latin typeface="Adobe Garamond Pro" charset="0"/>
                <a:ea typeface="Calibri" charset="0"/>
                <a:cs typeface="Arial" charset="0"/>
              </a:rPr>
              <a:t>Rispetta </a:t>
            </a:r>
            <a:r>
              <a:rPr lang="it-IT" sz="4800" dirty="0">
                <a:latin typeface="Adobe Garamond Pro" charset="0"/>
                <a:ea typeface="Calibri" charset="0"/>
                <a:cs typeface="Arial" charset="0"/>
              </a:rPr>
              <a:t>scrupolosamente le procedure del distanziamento sociale (nei casi in cui sia necessaria la diminuzione delle distanze previste, si attiene alle procedure previste e ne da avviso al CSE e/o al responsabile dell’impresa affidataria); </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Rispetta le turnazioni per l’utilizzo di spogliatoi, bagni e sale di ristoro; </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Reperisce e utilizza i presidi igienico sanitari, previsti dal PSC: gel disinfettante, sanificanti, etc.;</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Reperisce e utilizza i dispositivi di protezione specifici prescritti: mascherine, schermi protettivi, tute, guanti in lattice monouso, </a:t>
            </a:r>
            <a:r>
              <a:rPr lang="it-IT" sz="4800" dirty="0" err="1">
                <a:latin typeface="Adobe Garamond Pro" charset="0"/>
                <a:ea typeface="Calibri" charset="0"/>
                <a:cs typeface="Arial" charset="0"/>
              </a:rPr>
              <a:t>etc</a:t>
            </a:r>
            <a:r>
              <a:rPr lang="it-IT" sz="4800" dirty="0">
                <a:latin typeface="Adobe Garamond Pro" charset="0"/>
                <a:ea typeface="Calibri" charset="0"/>
                <a:cs typeface="Arial" charset="0"/>
              </a:rPr>
              <a:t>; </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Provvede alla sanificazione delle proprie attrezzature;</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Porta sempre con sé il documento di identificazione che corrisponde a quello indicato nell’autocertificazione e autorizzazione del Committente allo spostamento;</a:t>
            </a:r>
            <a:endParaRPr lang="it-IT" sz="4800" dirty="0">
              <a:latin typeface="Calibri" charset="0"/>
              <a:ea typeface="Calibri" charset="0"/>
              <a:cs typeface="Arial" charset="0"/>
            </a:endParaRPr>
          </a:p>
          <a:p>
            <a:pPr marL="342900" lvl="0" indent="-342900" algn="just">
              <a:spcAft>
                <a:spcPts val="0"/>
              </a:spcAft>
              <a:buFont typeface="Wingdings" charset="2"/>
              <a:buChar char=""/>
            </a:pPr>
            <a:r>
              <a:rPr lang="it-IT" sz="4800" dirty="0">
                <a:latin typeface="Adobe Garamond Pro" charset="0"/>
                <a:ea typeface="Calibri" charset="0"/>
                <a:cs typeface="Arial" charset="0"/>
              </a:rPr>
              <a:t>Sul luogo di lavoro evita di avere contatti, non funzionali al lavoro, con altri lavoratori o con soggetti esterni.</a:t>
            </a:r>
            <a:endParaRPr lang="it-IT" sz="4800" dirty="0">
              <a:effectLst/>
              <a:latin typeface="Calibri" charset="0"/>
              <a:ea typeface="Calibri" charset="0"/>
              <a:cs typeface="Arial" charset="0"/>
            </a:endParaRPr>
          </a:p>
        </p:txBody>
      </p:sp>
    </p:spTree>
    <p:extLst>
      <p:ext uri="{BB962C8B-B14F-4D97-AF65-F5344CB8AC3E}">
        <p14:creationId xmlns:p14="http://schemas.microsoft.com/office/powerpoint/2010/main" val="16693590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8000"/>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155918" y="5341903"/>
            <a:ext cx="17046481" cy="3575874"/>
          </a:xfrm>
        </p:spPr>
        <p:txBody>
          <a:bodyPr/>
          <a:lstStyle/>
          <a:p>
            <a:r>
              <a:rPr lang="it-IT" b="1" dirty="0" smtClean="0">
                <a:solidFill>
                  <a:schemeClr val="tx1"/>
                </a:solidFill>
              </a:rPr>
              <a:t>LA NUOVA VIGILANZA IN CANTIERE</a:t>
            </a:r>
            <a:endParaRPr lang="it-IT" b="1" dirty="0">
              <a:solidFill>
                <a:schemeClr val="tx1"/>
              </a:solidFill>
            </a:endParaRPr>
          </a:p>
        </p:txBody>
      </p:sp>
      <p:sp>
        <p:nvSpPr>
          <p:cNvPr id="3" name="Segnaposto testo 2"/>
          <p:cNvSpPr>
            <a:spLocks noGrp="1"/>
          </p:cNvSpPr>
          <p:nvPr>
            <p:ph type="body" idx="1"/>
          </p:nvPr>
        </p:nvSpPr>
        <p:spPr/>
        <p:txBody>
          <a:bodyPr/>
          <a:lstStyle/>
          <a:p>
            <a:r>
              <a:rPr lang="it-IT" dirty="0" smtClean="0">
                <a:solidFill>
                  <a:schemeClr val="bg1"/>
                </a:solidFill>
              </a:rPr>
              <a:t>TRA TUSL E DPCM</a:t>
            </a:r>
            <a:endParaRPr lang="it-IT" dirty="0">
              <a:solidFill>
                <a:schemeClr val="bg1"/>
              </a:solidFill>
            </a:endParaRPr>
          </a:p>
        </p:txBody>
      </p:sp>
    </p:spTree>
    <p:extLst>
      <p:ext uri="{BB962C8B-B14F-4D97-AF65-F5344CB8AC3E}">
        <p14:creationId xmlns:p14="http://schemas.microsoft.com/office/powerpoint/2010/main" val="20710426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45360" y="3317855"/>
            <a:ext cx="18572480" cy="2800767"/>
          </a:xfrm>
          <a:prstGeom prst="rect">
            <a:avLst/>
          </a:prstGeom>
        </p:spPr>
        <p:txBody>
          <a:bodyPr wrap="square">
            <a:spAutoFit/>
          </a:bodyPr>
          <a:lstStyle/>
          <a:p>
            <a:r>
              <a:rPr lang="it-IT" sz="4400" i="1">
                <a:latin typeface="Arial" charset="0"/>
              </a:rPr>
              <a:t>Al comma 9, aggiungere, in fine, il seguente periodo:</a:t>
            </a:r>
            <a:r>
              <a:rPr lang="it-IT" sz="4400">
                <a:latin typeface="Arial" charset="0"/>
              </a:rPr>
              <a:t> Il Prefetto assicura l'esecuzione delle misure di contenimento nei luoghi di lavoro avvalendosi anche del personale ispettivo della Azienda sanitaria locale competente per territorio e dell'Ispettorato nazionale del lavoro.</a:t>
            </a:r>
            <a:endParaRPr lang="it-IT" sz="4400"/>
          </a:p>
        </p:txBody>
      </p:sp>
      <p:sp>
        <p:nvSpPr>
          <p:cNvPr id="3" name="Rettangolo 2"/>
          <p:cNvSpPr/>
          <p:nvPr/>
        </p:nvSpPr>
        <p:spPr>
          <a:xfrm>
            <a:off x="508000" y="652195"/>
            <a:ext cx="18511520" cy="1323439"/>
          </a:xfrm>
          <a:prstGeom prst="rect">
            <a:avLst/>
          </a:prstGeom>
        </p:spPr>
        <p:txBody>
          <a:bodyPr wrap="square">
            <a:spAutoFit/>
          </a:bodyPr>
          <a:lstStyle/>
          <a:p>
            <a:r>
              <a:rPr lang="it-IT" sz="4000" b="1" dirty="0">
                <a:latin typeface="Roboto" charset="0"/>
              </a:rPr>
              <a:t>Disegno di legge:</a:t>
            </a:r>
            <a:r>
              <a:rPr lang="it-IT" sz="4000" dirty="0">
                <a:latin typeface="Roboto" charset="0"/>
              </a:rPr>
              <a:t> "Conversione in legge del decreto-legge 25 marzo 2020, n. 19, recante misure urgenti per fronteggiare l'emergenza epidemiologica da COVID-19" (2447)</a:t>
            </a:r>
            <a:endParaRPr lang="it-IT" sz="4000" dirty="0"/>
          </a:p>
        </p:txBody>
      </p:sp>
    </p:spTree>
    <p:extLst>
      <p:ext uri="{BB962C8B-B14F-4D97-AF65-F5344CB8AC3E}">
        <p14:creationId xmlns:p14="http://schemas.microsoft.com/office/powerpoint/2010/main" val="975103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PANDEMIA</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8320" y="0"/>
            <a:ext cx="5720080" cy="3217545"/>
          </a:xfrm>
          <a:prstGeom prst="rect">
            <a:avLst/>
          </a:prstGeom>
        </p:spPr>
      </p:pic>
      <p:sp>
        <p:nvSpPr>
          <p:cNvPr id="3" name="Segnaposto contenuto 2"/>
          <p:cNvSpPr>
            <a:spLocks noGrp="1"/>
          </p:cNvSpPr>
          <p:nvPr>
            <p:ph idx="1"/>
          </p:nvPr>
        </p:nvSpPr>
        <p:spPr>
          <a:xfrm>
            <a:off x="450348" y="2521474"/>
            <a:ext cx="21403812" cy="9274286"/>
          </a:xfrm>
        </p:spPr>
        <p:txBody>
          <a:bodyPr>
            <a:normAutofit lnSpcReduction="10000"/>
          </a:bodyPr>
          <a:lstStyle/>
          <a:p>
            <a:r>
              <a:rPr lang="it-IT" sz="4400" dirty="0"/>
              <a:t>R0 è il numero di contagi che ciascun soggetto infetto può creare (Es. R0=1 vuol dire che un soggetto infetto ne contagia un altro). </a:t>
            </a:r>
            <a:endParaRPr lang="it-IT" sz="4400" dirty="0" smtClean="0"/>
          </a:p>
          <a:p>
            <a:r>
              <a:rPr lang="it-IT" sz="4400" dirty="0" smtClean="0"/>
              <a:t>Se </a:t>
            </a:r>
            <a:r>
              <a:rPr lang="it-IT" sz="4400" dirty="0"/>
              <a:t>R0 è maggiore di 1 siamo potenzialmente dinnanzi ad un’epidemia, se R0 è maggiore di 2 si va incontro ad una pandemia. Per essere chiari, in Lombardia, prima delle restrizioni, il fattore R0 era &gt; di 5 (ogni persona ne contagiava altre 5). </a:t>
            </a:r>
            <a:endParaRPr lang="it-IT" sz="4400" dirty="0" smtClean="0"/>
          </a:p>
          <a:p>
            <a:r>
              <a:rPr lang="it-IT" sz="4400" dirty="0"/>
              <a:t>Sulla Virulenza non è possibile, al momento, esprimersi più di tanto. Quello </a:t>
            </a:r>
            <a:r>
              <a:rPr lang="it-IT" sz="4400" dirty="0"/>
              <a:t>che i dati empirici ci dicono è che il tasso di letalità è molto alto in soggetti che soffrono (o hanno sofferto) di altre patologie gravi e che, al contrario, esistono parecchi “positivi” al tampone che sono completamente asintomatici. </a:t>
            </a:r>
            <a:endParaRPr lang="it-IT" sz="4400" dirty="0" smtClean="0"/>
          </a:p>
          <a:p>
            <a:r>
              <a:rPr lang="it-IT" sz="4400" dirty="0" smtClean="0"/>
              <a:t>Occorre </a:t>
            </a:r>
            <a:r>
              <a:rPr lang="it-IT" sz="4400" dirty="0"/>
              <a:t>però fare attenzione ad un particolare significativo: i virus RNA sono capaci di “repentine” mutazioni casuali le quali, a volte, li rendono più deboli ma altre volte, li rendono ancora più efficienti in termini di letalità </a:t>
            </a:r>
            <a:endParaRPr lang="it-IT" sz="4800" dirty="0"/>
          </a:p>
        </p:txBody>
      </p:sp>
    </p:spTree>
    <p:extLst>
      <p:ext uri="{BB962C8B-B14F-4D97-AF65-F5344CB8AC3E}">
        <p14:creationId xmlns:p14="http://schemas.microsoft.com/office/powerpoint/2010/main" val="1822475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a:stretch>
        </a:blipFill>
        <a:effectLst/>
      </p:bgPr>
    </p:bg>
    <p:spTree>
      <p:nvGrpSpPr>
        <p:cNvPr id="1" name=""/>
        <p:cNvGrpSpPr/>
        <p:nvPr/>
      </p:nvGrpSpPr>
      <p:grpSpPr>
        <a:xfrm>
          <a:off x="0" y="0"/>
          <a:ext cx="0" cy="0"/>
          <a:chOff x="0" y="0"/>
          <a:chExt cx="0" cy="0"/>
        </a:xfrm>
      </p:grpSpPr>
      <p:sp>
        <p:nvSpPr>
          <p:cNvPr id="4" name="Rettangolo 3"/>
          <p:cNvSpPr/>
          <p:nvPr/>
        </p:nvSpPr>
        <p:spPr>
          <a:xfrm>
            <a:off x="995680" y="1957477"/>
            <a:ext cx="20431760" cy="10248960"/>
          </a:xfrm>
          <a:prstGeom prst="rect">
            <a:avLst/>
          </a:prstGeom>
        </p:spPr>
        <p:txBody>
          <a:bodyPr wrap="square">
            <a:spAutoFit/>
          </a:bodyPr>
          <a:lstStyle/>
          <a:p>
            <a:pPr>
              <a:spcAft>
                <a:spcPts val="0"/>
              </a:spcAft>
            </a:pPr>
            <a:r>
              <a:rPr lang="it-IT" sz="6600" u="sng" dirty="0">
                <a:solidFill>
                  <a:schemeClr val="bg1"/>
                </a:solidFill>
                <a:latin typeface="Adobe Garamond Pro" charset="0"/>
                <a:ea typeface="Calibri" charset="0"/>
                <a:cs typeface="Arial" charset="0"/>
              </a:rPr>
              <a:t>SINTESI: IL CORONAVIRUS</a:t>
            </a:r>
            <a:endParaRPr lang="it-IT" sz="6600" u="sng" dirty="0">
              <a:solidFill>
                <a:schemeClr val="bg1"/>
              </a:solidFill>
              <a:latin typeface="Calibri" charset="0"/>
              <a:ea typeface="Calibri" charset="0"/>
              <a:cs typeface="Arial" charset="0"/>
            </a:endParaRPr>
          </a:p>
          <a:p>
            <a:pPr marL="342900" lvl="0" indent="-342900" algn="just">
              <a:spcAft>
                <a:spcPts val="0"/>
              </a:spcAft>
              <a:buFont typeface="Symbol" charset="2"/>
              <a:buChar char=""/>
            </a:pPr>
            <a:r>
              <a:rPr lang="it-IT" sz="6600" dirty="0">
                <a:solidFill>
                  <a:schemeClr val="bg1"/>
                </a:solidFill>
                <a:latin typeface="Adobe Garamond Pro" charset="0"/>
                <a:ea typeface="Calibri" charset="0"/>
                <a:cs typeface="Arial" charset="0"/>
              </a:rPr>
              <a:t>Il Coronavirus è invisibile (e questo è, in effetti, il grosso problema perché se, in </a:t>
            </a:r>
            <a:r>
              <a:rPr lang="it-IT" sz="6600" dirty="0" smtClean="0">
                <a:solidFill>
                  <a:schemeClr val="bg1"/>
                </a:solidFill>
                <a:latin typeface="Adobe Garamond Pro" charset="0"/>
                <a:ea typeface="Calibri" charset="0"/>
                <a:cs typeface="Arial" charset="0"/>
              </a:rPr>
              <a:t>taluni </a:t>
            </a:r>
            <a:r>
              <a:rPr lang="it-IT" sz="6600" dirty="0">
                <a:solidFill>
                  <a:schemeClr val="bg1"/>
                </a:solidFill>
                <a:latin typeface="Adobe Garamond Pro" charset="0"/>
                <a:ea typeface="Calibri" charset="0"/>
                <a:cs typeface="Arial" charset="0"/>
              </a:rPr>
              <a:t>soggetti può creare una forma di soggezione utile ad una buona percezione del rischio, fatalmente, in altri soggetti crea l’esatta opposta sensazione); </a:t>
            </a:r>
            <a:endParaRPr lang="it-IT" sz="6600" dirty="0">
              <a:solidFill>
                <a:schemeClr val="bg1"/>
              </a:solidFill>
              <a:latin typeface="Calibri" charset="0"/>
              <a:ea typeface="Calibri" charset="0"/>
              <a:cs typeface="Arial" charset="0"/>
            </a:endParaRPr>
          </a:p>
          <a:p>
            <a:pPr marL="342900" lvl="0" indent="-342900" algn="just">
              <a:spcAft>
                <a:spcPts val="0"/>
              </a:spcAft>
              <a:buFont typeface="Symbol" charset="2"/>
              <a:buChar char=""/>
            </a:pPr>
            <a:r>
              <a:rPr lang="it-IT" sz="6600" dirty="0">
                <a:solidFill>
                  <a:schemeClr val="bg1"/>
                </a:solidFill>
                <a:latin typeface="Adobe Garamond Pro" charset="0"/>
                <a:ea typeface="Calibri" charset="0"/>
                <a:cs typeface="Arial" charset="0"/>
              </a:rPr>
              <a:t>Il Coronavirus è estremamente letale nei soggetti c.d. “a rischio”;</a:t>
            </a:r>
            <a:endParaRPr lang="it-IT" sz="6600" dirty="0">
              <a:solidFill>
                <a:schemeClr val="bg1"/>
              </a:solidFill>
              <a:latin typeface="Calibri" charset="0"/>
              <a:ea typeface="Calibri" charset="0"/>
              <a:cs typeface="Arial" charset="0"/>
            </a:endParaRPr>
          </a:p>
          <a:p>
            <a:pPr marL="342900" lvl="0" indent="-342900" algn="just">
              <a:spcAft>
                <a:spcPts val="0"/>
              </a:spcAft>
              <a:buFont typeface="Symbol" charset="2"/>
              <a:buChar char=""/>
            </a:pPr>
            <a:r>
              <a:rPr lang="it-IT" sz="6600" dirty="0">
                <a:solidFill>
                  <a:schemeClr val="bg1"/>
                </a:solidFill>
                <a:latin typeface="Adobe Garamond Pro" charset="0"/>
                <a:ea typeface="Calibri" charset="0"/>
                <a:cs typeface="Arial" charset="0"/>
              </a:rPr>
              <a:t>Il Coronavirus, se agevolato, ha una capacità di contagio pandemica;</a:t>
            </a:r>
            <a:endParaRPr lang="it-IT" sz="6600" dirty="0">
              <a:solidFill>
                <a:schemeClr val="bg1"/>
              </a:solidFill>
              <a:latin typeface="Calibri" charset="0"/>
              <a:ea typeface="Calibri" charset="0"/>
              <a:cs typeface="Arial" charset="0"/>
            </a:endParaRPr>
          </a:p>
          <a:p>
            <a:pPr marL="342900" lvl="0" indent="-342900" algn="just">
              <a:spcAft>
                <a:spcPts val="0"/>
              </a:spcAft>
              <a:buFont typeface="Symbol" charset="2"/>
              <a:buChar char=""/>
            </a:pPr>
            <a:r>
              <a:rPr lang="it-IT" sz="6600" dirty="0">
                <a:solidFill>
                  <a:schemeClr val="bg1"/>
                </a:solidFill>
                <a:latin typeface="Adobe Garamond Pro" charset="0"/>
                <a:ea typeface="Calibri" charset="0"/>
                <a:cs typeface="Arial" charset="0"/>
              </a:rPr>
              <a:t>Il Coronavirus ha la capacità di evolversi.</a:t>
            </a:r>
            <a:endParaRPr lang="it-IT" sz="6600" dirty="0">
              <a:solidFill>
                <a:schemeClr val="bg1"/>
              </a:solidFill>
              <a:effectLst/>
              <a:latin typeface="Calibri" charset="0"/>
              <a:ea typeface="Calibri" charset="0"/>
              <a:cs typeface="Arial" charset="0"/>
            </a:endParaRPr>
          </a:p>
        </p:txBody>
      </p:sp>
    </p:spTree>
    <p:extLst>
      <p:ext uri="{BB962C8B-B14F-4D97-AF65-F5344CB8AC3E}">
        <p14:creationId xmlns:p14="http://schemas.microsoft.com/office/powerpoint/2010/main" val="1205895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5918" y="5341903"/>
            <a:ext cx="17046481" cy="3575874"/>
          </a:xfrm>
        </p:spPr>
        <p:txBody>
          <a:bodyPr/>
          <a:lstStyle/>
          <a:p>
            <a:r>
              <a:rPr lang="it-IT" dirty="0" smtClean="0"/>
              <a:t>VALUTAZIONE RISCHIO COVID-19</a:t>
            </a:r>
            <a:endParaRPr lang="it-IT" dirty="0"/>
          </a:p>
        </p:txBody>
      </p:sp>
      <p:sp>
        <p:nvSpPr>
          <p:cNvPr id="3" name="Segnaposto testo 2"/>
          <p:cNvSpPr>
            <a:spLocks noGrp="1"/>
          </p:cNvSpPr>
          <p:nvPr>
            <p:ph type="body" idx="1"/>
          </p:nvPr>
        </p:nvSpPr>
        <p:spPr/>
        <p:txBody>
          <a:bodyPr/>
          <a:lstStyle/>
          <a:p>
            <a:r>
              <a:rPr lang="it-IT" dirty="0" smtClean="0"/>
              <a:t>SI DEVE FARE?</a:t>
            </a:r>
            <a:endParaRPr lang="it-IT" dirty="0"/>
          </a:p>
        </p:txBody>
      </p:sp>
    </p:spTree>
    <p:extLst>
      <p:ext uri="{BB962C8B-B14F-4D97-AF65-F5344CB8AC3E}">
        <p14:creationId xmlns:p14="http://schemas.microsoft.com/office/powerpoint/2010/main" val="107098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VALUTAZIONE SI O NO?</a:t>
            </a:r>
            <a:endParaRPr lang="it-IT" dirty="0"/>
          </a:p>
        </p:txBody>
      </p:sp>
      <p:sp>
        <p:nvSpPr>
          <p:cNvPr id="3" name="Segnaposto contenuto 2"/>
          <p:cNvSpPr>
            <a:spLocks noGrp="1"/>
          </p:cNvSpPr>
          <p:nvPr>
            <p:ph idx="1"/>
          </p:nvPr>
        </p:nvSpPr>
        <p:spPr>
          <a:xfrm>
            <a:off x="677332" y="2987040"/>
            <a:ext cx="21237787" cy="8676639"/>
          </a:xfrm>
        </p:spPr>
        <p:txBody>
          <a:bodyPr>
            <a:normAutofit fontScale="85000" lnSpcReduction="20000"/>
          </a:bodyPr>
          <a:lstStyle/>
          <a:p>
            <a:r>
              <a:rPr lang="it-IT" sz="5400" dirty="0"/>
              <a:t>Posta in questi termini, in generale, la domanda ha trovato il confronto (e talvolta lo scontro) tra due diverse correnti di pensiero: da un lato il fronte di chi sostiene che, trattandosi di un rischio esterno (cioè NON un rischio PROPRIO), non può rientrare tra gli obblighi previsti dal Datore di Lavoro di cui all’art.17 e ss. d.lgs. n.81/2008, dall’altro lato chi, vedendola sotto l’aspetto pandemico, sostiene che la malattia è talmente diffusa che non è possibile ignorarla in una vera e seria valutazione del rischio.</a:t>
            </a:r>
          </a:p>
          <a:p>
            <a:r>
              <a:rPr lang="it-IT" sz="5400" dirty="0"/>
              <a:t>Più o meno dello stesso tenore sono i ragionamenti (un po’ speculativi, diremo) sulla distinzione tra rischio “generico” (per il quale non sarebbe dovuto un aggiornamento del DVR) e il rischio “professionale” per il quale andrebbe fatto un aggiornamento (o quanto meno una “congrua” integrazione) del DVR (oltre all’eventuale riconoscimento della “malattia professionale” per chi si è infettato a lavoro).</a:t>
            </a:r>
          </a:p>
        </p:txBody>
      </p:sp>
    </p:spTree>
    <p:extLst>
      <p:ext uri="{BB962C8B-B14F-4D97-AF65-F5344CB8AC3E}">
        <p14:creationId xmlns:p14="http://schemas.microsoft.com/office/powerpoint/2010/main" val="207793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VALUTAZIONE SI O NO?</a:t>
            </a:r>
            <a:endParaRPr lang="it-IT" dirty="0"/>
          </a:p>
        </p:txBody>
      </p:sp>
      <p:sp>
        <p:nvSpPr>
          <p:cNvPr id="3" name="Segnaposto contenuto 2"/>
          <p:cNvSpPr>
            <a:spLocks noGrp="1"/>
          </p:cNvSpPr>
          <p:nvPr>
            <p:ph idx="1"/>
          </p:nvPr>
        </p:nvSpPr>
        <p:spPr>
          <a:xfrm>
            <a:off x="677332" y="2590800"/>
            <a:ext cx="21237787" cy="9072879"/>
          </a:xfrm>
        </p:spPr>
        <p:txBody>
          <a:bodyPr>
            <a:normAutofit fontScale="92500" lnSpcReduction="20000"/>
          </a:bodyPr>
          <a:lstStyle/>
          <a:p>
            <a:r>
              <a:rPr lang="it-IT" sz="4400" dirty="0" smtClean="0"/>
              <a:t>I due </a:t>
            </a:r>
            <a:r>
              <a:rPr lang="it-IT" sz="4400" dirty="0"/>
              <a:t>punti di vista si concentrano sull’esame del rischio “Covid-19” e cioè sulla valutazione del rischio della malattia e delle sue conseguenze dannose. In termini di prevenzione, </a:t>
            </a:r>
            <a:r>
              <a:rPr lang="it-IT" sz="4400" i="1" dirty="0" err="1"/>
              <a:t>stricto</a:t>
            </a:r>
            <a:r>
              <a:rPr lang="it-IT" sz="4400" i="1" dirty="0"/>
              <a:t> </a:t>
            </a:r>
            <a:r>
              <a:rPr lang="it-IT" sz="4400" i="1" dirty="0" err="1"/>
              <a:t>sensu</a:t>
            </a:r>
            <a:r>
              <a:rPr lang="it-IT" sz="4400" dirty="0"/>
              <a:t>, la valutazione deve invece concentrarsi sul </a:t>
            </a:r>
            <a:r>
              <a:rPr lang="it-IT" sz="4400" b="1" dirty="0"/>
              <a:t>rischio “contagio”</a:t>
            </a:r>
            <a:r>
              <a:rPr lang="it-IT" sz="4400" dirty="0"/>
              <a:t> che non può essere considerato rischio esterno ma deve necessariamente correlarsi con le modalità di svolgimento dell’attività lavorativa</a:t>
            </a:r>
            <a:r>
              <a:rPr lang="it-IT" sz="4400" dirty="0" smtClean="0"/>
              <a:t>.</a:t>
            </a:r>
          </a:p>
          <a:p>
            <a:endParaRPr lang="it-IT" sz="4400" dirty="0"/>
          </a:p>
          <a:p>
            <a:r>
              <a:rPr lang="it-IT" sz="4400" dirty="0"/>
              <a:t>la Valutazione dei Rischi aziendale dovrebbe ovviamente contenere una apposita sezione dedicata al “rischio biologico”, anche se questo (nel nostro caso) deve essere inteso come rischio </a:t>
            </a:r>
            <a:r>
              <a:rPr lang="it-IT" sz="4400" i="1" dirty="0"/>
              <a:t>indiretto</a:t>
            </a:r>
            <a:r>
              <a:rPr lang="it-IT" sz="4400" dirty="0"/>
              <a:t> o </a:t>
            </a:r>
            <a:r>
              <a:rPr lang="it-IT" sz="4400" i="1" dirty="0"/>
              <a:t>non proprio</a:t>
            </a:r>
            <a:r>
              <a:rPr lang="it-IT" sz="4400" dirty="0"/>
              <a:t> o, volendo usare la corretta terminologia, come rischio </a:t>
            </a:r>
            <a:r>
              <a:rPr lang="it-IT" sz="4400" i="1" dirty="0"/>
              <a:t>non deliberato </a:t>
            </a:r>
            <a:r>
              <a:rPr lang="it-IT" sz="4400" dirty="0"/>
              <a:t>ma come rischio potenziale ed occasionale.</a:t>
            </a:r>
          </a:p>
          <a:p>
            <a:r>
              <a:rPr lang="it-IT" sz="4400" dirty="0"/>
              <a:t>Ne deriva, dunque, che i soggetti che la norma individua come responsabili di valutazioni sui rischi, non possono esimersi dall’affrontare la valutazione riferita al potenziale contagio, ancor che questo rischio sia considerato come occasionale e non deliberato dall’attività lavorativa</a:t>
            </a:r>
            <a:r>
              <a:rPr lang="it-IT" sz="4400" dirty="0" smtClean="0"/>
              <a:t>.</a:t>
            </a:r>
            <a:endParaRPr lang="it-IT" sz="4400" dirty="0"/>
          </a:p>
        </p:txBody>
      </p:sp>
    </p:spTree>
    <p:extLst>
      <p:ext uri="{BB962C8B-B14F-4D97-AF65-F5344CB8AC3E}">
        <p14:creationId xmlns:p14="http://schemas.microsoft.com/office/powerpoint/2010/main" val="10222002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58508</TotalTime>
  <Words>4317</Words>
  <Application>Microsoft Macintosh PowerPoint</Application>
  <PresentationFormat>Personalizzato</PresentationFormat>
  <Paragraphs>240</Paragraphs>
  <Slides>42</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42</vt:i4>
      </vt:variant>
    </vt:vector>
  </HeadingPairs>
  <TitlesOfParts>
    <vt:vector size="51" baseType="lpstr">
      <vt:lpstr>Adobe Garamond Pro</vt:lpstr>
      <vt:lpstr>Calibri</vt:lpstr>
      <vt:lpstr>Century Gothic</vt:lpstr>
      <vt:lpstr>Roboto</vt:lpstr>
      <vt:lpstr>Symbol</vt:lpstr>
      <vt:lpstr>Wingdings</vt:lpstr>
      <vt:lpstr>Wingdings 3</vt:lpstr>
      <vt:lpstr>Arial</vt:lpstr>
      <vt:lpstr>Ione</vt:lpstr>
      <vt:lpstr>I cantieri ai tempi del Virus</vt:lpstr>
      <vt:lpstr>Cos’è il Coronavirus</vt:lpstr>
      <vt:lpstr>“SPILLOVER” *</vt:lpstr>
      <vt:lpstr>CO-VI-D-19</vt:lpstr>
      <vt:lpstr>LA PANDEMIA</vt:lpstr>
      <vt:lpstr>Presentazione di PowerPoint</vt:lpstr>
      <vt:lpstr>VALUTAZIONE RISCHIO COVID-19</vt:lpstr>
      <vt:lpstr>VALUTAZIONE SI O NO?</vt:lpstr>
      <vt:lpstr>VALUTAZIONE SI O NO?</vt:lpstr>
      <vt:lpstr>Presentazione di PowerPoint</vt:lpstr>
      <vt:lpstr>NUOVI DECRETI E LIMITAZIONI</vt:lpstr>
      <vt:lpstr>DPCM 23 febbraio 2020 </vt:lpstr>
      <vt:lpstr>Il documento INAIL sulla valutazione delle categorie di rischio</vt:lpstr>
      <vt:lpstr>Il documento INAIL sulla valutazione delle categorie di rischio</vt:lpstr>
      <vt:lpstr>Presentazione di PowerPoint</vt:lpstr>
      <vt:lpstr>I NUOVI OBBLIGHI IN CANTIERE</vt:lpstr>
      <vt:lpstr>PRIMA PREMESSA: LA CONVIVENZA DELLE NORME</vt:lpstr>
      <vt:lpstr>SECONDA PREMESSA: RISCHIO E RUOLI</vt:lpstr>
      <vt:lpstr>IL COMMITTENTE</vt:lpstr>
      <vt:lpstr>IL COMMITTENTE</vt:lpstr>
      <vt:lpstr>Presentazione di PowerPoint</vt:lpstr>
      <vt:lpstr>IL COORDINATORE</vt:lpstr>
      <vt:lpstr>IL COORDINATORE</vt:lpstr>
      <vt:lpstr>IL COORDINATORE</vt:lpstr>
      <vt:lpstr>IL COORDINATORE</vt:lpstr>
      <vt:lpstr>COSTI NUOVI</vt:lpstr>
      <vt:lpstr>Presentazione di PowerPoint</vt:lpstr>
      <vt:lpstr>IMPRESA AFFIDATARIA</vt:lpstr>
      <vt:lpstr>Presentazione di PowerPoint</vt:lpstr>
      <vt:lpstr>Presentazione di PowerPoint</vt:lpstr>
      <vt:lpstr>IL DATORE DI LAVORO</vt:lpstr>
      <vt:lpstr>Presentazione di PowerPoint</vt:lpstr>
      <vt:lpstr>Presentazione di PowerPoint</vt:lpstr>
      <vt:lpstr>IL LAVORATORE</vt:lpstr>
      <vt:lpstr>IL LAVORATORE</vt:lpstr>
      <vt:lpstr>Presentazione di PowerPoint</vt:lpstr>
      <vt:lpstr>Presentazione di PowerPoint</vt:lpstr>
      <vt:lpstr>IL LAVORATORE AUTONOMO</vt:lpstr>
      <vt:lpstr>Presentazione di PowerPoint</vt:lpstr>
      <vt:lpstr>Presentazione di PowerPoint</vt:lpstr>
      <vt:lpstr>LA NUOVA VIGILANZA IN CANTIERE</vt:lpstr>
      <vt:lpstr>Presentazione di PowerPoint</vt:lpstr>
    </vt:vector>
  </TitlesOfParts>
  <Company>Microsoft</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Danilo Giovanni Maria De Filippo</dc:creator>
  <cp:lastModifiedBy>Danilo Giovanni Maria De Filippo</cp:lastModifiedBy>
  <cp:revision>139</cp:revision>
  <cp:lastPrinted>2016-10-01T09:50:13Z</cp:lastPrinted>
  <dcterms:created xsi:type="dcterms:W3CDTF">2016-09-24T06:30:38Z</dcterms:created>
  <dcterms:modified xsi:type="dcterms:W3CDTF">2020-04-21T10:33:51Z</dcterms:modified>
</cp:coreProperties>
</file>